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4" r:id="rId3"/>
    <p:sldId id="285" r:id="rId4"/>
    <p:sldId id="257" r:id="rId5"/>
    <p:sldId id="28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86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45" y="5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wmf"/><Relationship Id="rId7" Type="http://schemas.openxmlformats.org/officeDocument/2006/relationships/image" Target="../media/image32.emf"/><Relationship Id="rId2" Type="http://schemas.openxmlformats.org/officeDocument/2006/relationships/image" Target="../media/image27.wmf"/><Relationship Id="rId1" Type="http://schemas.openxmlformats.org/officeDocument/2006/relationships/image" Target="../media/image24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10" Type="http://schemas.openxmlformats.org/officeDocument/2006/relationships/image" Target="../media/image64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90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12" Type="http://schemas.openxmlformats.org/officeDocument/2006/relationships/image" Target="../media/image89.wmf"/><Relationship Id="rId2" Type="http://schemas.openxmlformats.org/officeDocument/2006/relationships/image" Target="../media/image79.wmf"/><Relationship Id="rId16" Type="http://schemas.openxmlformats.org/officeDocument/2006/relationships/image" Target="../media/image93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11" Type="http://schemas.openxmlformats.org/officeDocument/2006/relationships/image" Target="../media/image88.wmf"/><Relationship Id="rId5" Type="http://schemas.openxmlformats.org/officeDocument/2006/relationships/image" Target="../media/image82.wmf"/><Relationship Id="rId15" Type="http://schemas.openxmlformats.org/officeDocument/2006/relationships/image" Target="../media/image92.wmf"/><Relationship Id="rId10" Type="http://schemas.openxmlformats.org/officeDocument/2006/relationships/image" Target="../media/image87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Relationship Id="rId14" Type="http://schemas.openxmlformats.org/officeDocument/2006/relationships/image" Target="../media/image9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5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7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0.png"/><Relationship Id="rId7" Type="http://schemas.openxmlformats.org/officeDocument/2006/relationships/image" Target="../media/image8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95.png"/><Relationship Id="rId4" Type="http://schemas.openxmlformats.org/officeDocument/2006/relationships/image" Target="../media/image71.png"/><Relationship Id="rId9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0.png"/><Relationship Id="rId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97.png"/><Relationship Id="rId7" Type="http://schemas.openxmlformats.org/officeDocument/2006/relationships/image" Target="../media/image104.png"/><Relationship Id="rId12" Type="http://schemas.openxmlformats.org/officeDocument/2006/relationships/image" Target="../media/image119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15.png"/><Relationship Id="rId5" Type="http://schemas.openxmlformats.org/officeDocument/2006/relationships/image" Target="../media/image98.png"/><Relationship Id="rId10" Type="http://schemas.openxmlformats.org/officeDocument/2006/relationships/image" Target="../media/image114.png"/><Relationship Id="rId4" Type="http://schemas.openxmlformats.org/officeDocument/2006/relationships/image" Target="../media/image970.png"/><Relationship Id="rId9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9.wmf"/><Relationship Id="rId26" Type="http://schemas.openxmlformats.org/officeDocument/2006/relationships/oleObject" Target="../embeddings/oleObject57.bin"/><Relationship Id="rId3" Type="http://schemas.openxmlformats.org/officeDocument/2006/relationships/image" Target="../media/image77.png"/><Relationship Id="rId21" Type="http://schemas.openxmlformats.org/officeDocument/2006/relationships/oleObject" Target="../embeddings/oleObject55.bin"/><Relationship Id="rId7" Type="http://schemas.openxmlformats.org/officeDocument/2006/relationships/image" Target="../media/image134.png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3.bin"/><Relationship Id="rId25" Type="http://schemas.openxmlformats.org/officeDocument/2006/relationships/image" Target="../media/image62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29" Type="http://schemas.openxmlformats.org/officeDocument/2006/relationships/image" Target="../media/image6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3.png"/><Relationship Id="rId11" Type="http://schemas.openxmlformats.org/officeDocument/2006/relationships/oleObject" Target="../embeddings/oleObject50.bin"/><Relationship Id="rId24" Type="http://schemas.openxmlformats.org/officeDocument/2006/relationships/oleObject" Target="../embeddings/oleObject56.bin"/><Relationship Id="rId32" Type="http://schemas.openxmlformats.org/officeDocument/2006/relationships/image" Target="../media/image139.png"/><Relationship Id="rId5" Type="http://schemas.openxmlformats.org/officeDocument/2006/relationships/image" Target="../media/image132.png"/><Relationship Id="rId15" Type="http://schemas.openxmlformats.org/officeDocument/2006/relationships/oleObject" Target="../embeddings/oleObject52.bin"/><Relationship Id="rId23" Type="http://schemas.openxmlformats.org/officeDocument/2006/relationships/image" Target="../media/image136.png"/><Relationship Id="rId28" Type="http://schemas.openxmlformats.org/officeDocument/2006/relationships/oleObject" Target="../embeddings/oleObject58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54.bin"/><Relationship Id="rId31" Type="http://schemas.openxmlformats.org/officeDocument/2006/relationships/image" Target="../media/image138.png"/><Relationship Id="rId4" Type="http://schemas.openxmlformats.org/officeDocument/2006/relationships/image" Target="../media/image131.png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Relationship Id="rId27" Type="http://schemas.openxmlformats.org/officeDocument/2006/relationships/image" Target="../media/image63.wmf"/><Relationship Id="rId30" Type="http://schemas.openxmlformats.org/officeDocument/2006/relationships/image" Target="../media/image13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4.bin"/><Relationship Id="rId18" Type="http://schemas.openxmlformats.org/officeDocument/2006/relationships/image" Target="../media/image85.wmf"/><Relationship Id="rId26" Type="http://schemas.openxmlformats.org/officeDocument/2006/relationships/image" Target="../media/image89.wmf"/><Relationship Id="rId39" Type="http://schemas.openxmlformats.org/officeDocument/2006/relationships/image" Target="../media/image93.wmf"/><Relationship Id="rId21" Type="http://schemas.openxmlformats.org/officeDocument/2006/relationships/oleObject" Target="../embeddings/oleObject68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66.bin"/><Relationship Id="rId25" Type="http://schemas.openxmlformats.org/officeDocument/2006/relationships/oleObject" Target="../embeddings/oleObject70.bin"/><Relationship Id="rId33" Type="http://schemas.openxmlformats.org/officeDocument/2006/relationships/image" Target="../media/image140.png"/><Relationship Id="rId38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wmf"/><Relationship Id="rId20" Type="http://schemas.openxmlformats.org/officeDocument/2006/relationships/image" Target="../media/image86.wmf"/><Relationship Id="rId29" Type="http://schemas.openxmlformats.org/officeDocument/2006/relationships/oleObject" Target="../embeddings/oleObject72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63.bin"/><Relationship Id="rId24" Type="http://schemas.openxmlformats.org/officeDocument/2006/relationships/image" Target="../media/image88.wmf"/><Relationship Id="rId32" Type="http://schemas.openxmlformats.org/officeDocument/2006/relationships/image" Target="../media/image92.wmf"/><Relationship Id="rId37" Type="http://schemas.openxmlformats.org/officeDocument/2006/relationships/image" Target="../media/image160.png"/><Relationship Id="rId40" Type="http://schemas.openxmlformats.org/officeDocument/2006/relationships/image" Target="../media/image141.png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23" Type="http://schemas.openxmlformats.org/officeDocument/2006/relationships/oleObject" Target="../embeddings/oleObject69.bin"/><Relationship Id="rId28" Type="http://schemas.openxmlformats.org/officeDocument/2006/relationships/image" Target="../media/image90.wmf"/><Relationship Id="rId36" Type="http://schemas.openxmlformats.org/officeDocument/2006/relationships/image" Target="../media/image159.png"/><Relationship Id="rId10" Type="http://schemas.openxmlformats.org/officeDocument/2006/relationships/image" Target="../media/image81.wmf"/><Relationship Id="rId19" Type="http://schemas.openxmlformats.org/officeDocument/2006/relationships/oleObject" Target="../embeddings/oleObject67.bin"/><Relationship Id="rId31" Type="http://schemas.openxmlformats.org/officeDocument/2006/relationships/oleObject" Target="../embeddings/oleObject73.bin"/><Relationship Id="rId4" Type="http://schemas.openxmlformats.org/officeDocument/2006/relationships/image" Target="../media/image78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83.wmf"/><Relationship Id="rId22" Type="http://schemas.openxmlformats.org/officeDocument/2006/relationships/image" Target="../media/image87.wmf"/><Relationship Id="rId27" Type="http://schemas.openxmlformats.org/officeDocument/2006/relationships/oleObject" Target="../embeddings/oleObject71.bin"/><Relationship Id="rId30" Type="http://schemas.openxmlformats.org/officeDocument/2006/relationships/image" Target="../media/image91.wmf"/><Relationship Id="rId8" Type="http://schemas.openxmlformats.org/officeDocument/2006/relationships/image" Target="../media/image80.wmf"/><Relationship Id="rId3" Type="http://schemas.openxmlformats.org/officeDocument/2006/relationships/oleObject" Target="../embeddings/oleObject5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127.png"/><Relationship Id="rId18" Type="http://schemas.openxmlformats.org/officeDocument/2006/relationships/image" Target="../media/image97.jpg"/><Relationship Id="rId3" Type="http://schemas.openxmlformats.org/officeDocument/2006/relationships/image" Target="../media/image1200.png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26.png"/><Relationship Id="rId17" Type="http://schemas.openxmlformats.org/officeDocument/2006/relationships/image" Target="../media/image96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0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94.wmf"/><Relationship Id="rId11" Type="http://schemas.openxmlformats.org/officeDocument/2006/relationships/image" Target="../media/image125.png"/><Relationship Id="rId5" Type="http://schemas.openxmlformats.org/officeDocument/2006/relationships/oleObject" Target="../embeddings/oleObject75.bin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21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2.png"/><Relationship Id="rId18" Type="http://schemas.openxmlformats.org/officeDocument/2006/relationships/image" Target="../media/image1460.png"/><Relationship Id="rId3" Type="http://schemas.openxmlformats.org/officeDocument/2006/relationships/image" Target="../media/image1410.png"/><Relationship Id="rId12" Type="http://schemas.openxmlformats.org/officeDocument/2006/relationships/image" Target="../media/image167.png"/><Relationship Id="rId17" Type="http://schemas.microsoft.com/office/2007/relationships/hdphoto" Target="../media/hdphoto3.wdp"/><Relationship Id="rId2" Type="http://schemas.openxmlformats.org/officeDocument/2006/relationships/image" Target="../media/image1400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99.png"/><Relationship Id="rId14" Type="http://schemas.openxmlformats.org/officeDocument/2006/relationships/image" Target="../media/image1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wmf"/><Relationship Id="rId18" Type="http://schemas.openxmlformats.org/officeDocument/2006/relationships/oleObject" Target="../embeddings/oleObject4.bin"/><Relationship Id="rId26" Type="http://schemas.openxmlformats.org/officeDocument/2006/relationships/image" Target="../media/image29.png"/><Relationship Id="rId39" Type="http://schemas.openxmlformats.org/officeDocument/2006/relationships/image" Target="../media/image48.png"/><Relationship Id="rId21" Type="http://schemas.openxmlformats.org/officeDocument/2006/relationships/image" Target="../media/image15.wmf"/><Relationship Id="rId34" Type="http://schemas.openxmlformats.org/officeDocument/2006/relationships/image" Target="../media/image43.png"/><Relationship Id="rId42" Type="http://schemas.openxmlformats.org/officeDocument/2006/relationships/oleObject" Target="../embeddings/oleObject8.bin"/><Relationship Id="rId47" Type="http://schemas.openxmlformats.org/officeDocument/2006/relationships/oleObject" Target="../embeddings/oleObject15.bin"/><Relationship Id="rId50" Type="http://schemas.openxmlformats.org/officeDocument/2006/relationships/image" Target="../media/image18.wmf"/><Relationship Id="rId55" Type="http://schemas.openxmlformats.org/officeDocument/2006/relationships/image" Target="../media/image36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.bin"/><Relationship Id="rId29" Type="http://schemas.openxmlformats.org/officeDocument/2006/relationships/image" Target="../media/image20.png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5.bin"/><Relationship Id="rId32" Type="http://schemas.openxmlformats.org/officeDocument/2006/relationships/oleObject" Target="../embeddings/oleObject6.bin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oleObject" Target="../embeddings/oleObject14.bin"/><Relationship Id="rId53" Type="http://schemas.openxmlformats.org/officeDocument/2006/relationships/oleObject" Target="../embeddings/oleObject16.bin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4.wmf"/><Relationship Id="rId31" Type="http://schemas.openxmlformats.org/officeDocument/2006/relationships/image" Target="../media/image22.png"/><Relationship Id="rId44" Type="http://schemas.openxmlformats.org/officeDocument/2006/relationships/image" Target="../media/image16.wmf"/><Relationship Id="rId4" Type="http://schemas.openxmlformats.org/officeDocument/2006/relationships/image" Target="../media/image33.png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3.bin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38.png"/><Relationship Id="rId30" Type="http://schemas.openxmlformats.org/officeDocument/2006/relationships/image" Target="../media/image21.png"/><Relationship Id="rId35" Type="http://schemas.openxmlformats.org/officeDocument/2006/relationships/image" Target="../media/image44.png"/><Relationship Id="rId43" Type="http://schemas.openxmlformats.org/officeDocument/2006/relationships/oleObject" Target="../embeddings/oleObject13.bin"/><Relationship Id="rId48" Type="http://schemas.openxmlformats.org/officeDocument/2006/relationships/image" Target="../media/image18.wmf"/><Relationship Id="rId8" Type="http://schemas.openxmlformats.org/officeDocument/2006/relationships/oleObject" Target="../embeddings/oleObject80.bin"/><Relationship Id="rId51" Type="http://schemas.openxmlformats.org/officeDocument/2006/relationships/oleObject" Target="../embeddings/oleObject16.bin"/><Relationship Id="rId3" Type="http://schemas.openxmlformats.org/officeDocument/2006/relationships/image" Target="../media/image32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4.wmf"/><Relationship Id="rId25" Type="http://schemas.openxmlformats.org/officeDocument/2006/relationships/image" Target="../media/image16.wmf"/><Relationship Id="rId33" Type="http://schemas.openxmlformats.org/officeDocument/2006/relationships/oleObject" Target="../embeddings/oleObject7.bin"/><Relationship Id="rId38" Type="http://schemas.openxmlformats.org/officeDocument/2006/relationships/image" Target="../media/image47.png"/><Relationship Id="rId46" Type="http://schemas.openxmlformats.org/officeDocument/2006/relationships/image" Target="../media/image17.wmf"/><Relationship Id="rId20" Type="http://schemas.openxmlformats.org/officeDocument/2006/relationships/oleObject" Target="../embeddings/oleObject4.bin"/><Relationship Id="rId41" Type="http://schemas.openxmlformats.org/officeDocument/2006/relationships/image" Target="../media/image50.png"/><Relationship Id="rId54" Type="http://schemas.openxmlformats.org/officeDocument/2006/relationships/image" Target="../media/image26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5" Type="http://schemas.openxmlformats.org/officeDocument/2006/relationships/image" Target="../media/image13.wmf"/><Relationship Id="rId23" Type="http://schemas.openxmlformats.org/officeDocument/2006/relationships/image" Target="../media/image15.wmf"/><Relationship Id="rId28" Type="http://schemas.openxmlformats.org/officeDocument/2006/relationships/image" Target="../media/image39.png"/><Relationship Id="rId36" Type="http://schemas.openxmlformats.org/officeDocument/2006/relationships/image" Target="../media/image45.png"/><Relationship Id="rId49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8.bin"/><Relationship Id="rId3" Type="http://schemas.openxmlformats.org/officeDocument/2006/relationships/image" Target="../media/image188.png"/><Relationship Id="rId21" Type="http://schemas.openxmlformats.org/officeDocument/2006/relationships/oleObject" Target="../embeddings/oleObject25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9.wmf"/><Relationship Id="rId25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11" Type="http://schemas.openxmlformats.org/officeDocument/2006/relationships/image" Target="../media/image24.wmf"/><Relationship Id="rId24" Type="http://schemas.openxmlformats.org/officeDocument/2006/relationships/oleObject" Target="../embeddings/oleObject27.bin"/><Relationship Id="rId5" Type="http://schemas.openxmlformats.org/officeDocument/2006/relationships/image" Target="../media/image190.png"/><Relationship Id="rId15" Type="http://schemas.openxmlformats.org/officeDocument/2006/relationships/image" Target="../media/image28.wmf"/><Relationship Id="rId23" Type="http://schemas.openxmlformats.org/officeDocument/2006/relationships/image" Target="../media/image31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0.wmf"/><Relationship Id="rId9" Type="http://schemas.openxmlformats.org/officeDocument/2006/relationships/image" Target="../media/image194.png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0.wmf"/><Relationship Id="rId26" Type="http://schemas.openxmlformats.org/officeDocument/2006/relationships/image" Target="../media/image44.wmf"/><Relationship Id="rId3" Type="http://schemas.openxmlformats.org/officeDocument/2006/relationships/image" Target="../media/image53.png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64.png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.png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43.wmf"/><Relationship Id="rId5" Type="http://schemas.openxmlformats.org/officeDocument/2006/relationships/image" Target="../media/image62.png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45.wmf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34.bin"/><Relationship Id="rId31" Type="http://schemas.openxmlformats.org/officeDocument/2006/relationships/image" Target="../media/image54.png"/><Relationship Id="rId4" Type="http://schemas.openxmlformats.org/officeDocument/2006/relationships/image" Target="../media/image61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8.wmf"/><Relationship Id="rId22" Type="http://schemas.openxmlformats.org/officeDocument/2006/relationships/image" Target="../media/image42.w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4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9.wmf"/><Relationship Id="rId18" Type="http://schemas.openxmlformats.org/officeDocument/2006/relationships/image" Target="../media/image51.wmf"/><Relationship Id="rId3" Type="http://schemas.openxmlformats.org/officeDocument/2006/relationships/image" Target="../media/image72.png"/><Relationship Id="rId21" Type="http://schemas.openxmlformats.org/officeDocument/2006/relationships/image" Target="../media/image52.wmf"/><Relationship Id="rId7" Type="http://schemas.openxmlformats.org/officeDocument/2006/relationships/image" Target="../media/image76.png"/><Relationship Id="rId12" Type="http://schemas.openxmlformats.org/officeDocument/2006/relationships/oleObject" Target="../embeddings/oleObject42.bin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oleObject" Target="../embeddings/oleObject4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75.png"/><Relationship Id="rId11" Type="http://schemas.openxmlformats.org/officeDocument/2006/relationships/image" Target="../media/image48.wmf"/><Relationship Id="rId5" Type="http://schemas.openxmlformats.org/officeDocument/2006/relationships/image" Target="../media/image74.png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4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84.png"/><Relationship Id="rId3" Type="http://schemas.openxmlformats.org/officeDocument/2006/relationships/image" Target="../media/image81.png"/><Relationship Id="rId7" Type="http://schemas.openxmlformats.org/officeDocument/2006/relationships/image" Target="../media/image218.png"/><Relationship Id="rId12" Type="http://schemas.openxmlformats.org/officeDocument/2006/relationships/image" Target="../media/image8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7.png"/><Relationship Id="rId11" Type="http://schemas.openxmlformats.org/officeDocument/2006/relationships/image" Target="../media/image54.wmf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82.png"/><Relationship Id="rId9" Type="http://schemas.openxmlformats.org/officeDocument/2006/relationships/image" Target="../media/image5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68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67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66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266265" y="6048888"/>
            <a:ext cx="910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>
                <a:solidFill>
                  <a:srgbClr val="003399"/>
                </a:solidFill>
                <a:ea typeface="Cambria Math" panose="02040503050406030204" pitchFamily="18" charset="0"/>
              </a:rPr>
              <a:t>Lecture 14:  Josephson tunneling --- theory and phenomena</a:t>
            </a:r>
            <a:endParaRPr lang="en-US" sz="2000" b="1" dirty="0">
              <a:solidFill>
                <a:srgbClr val="000099"/>
              </a:solidFill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1666978" y="261031"/>
            <a:ext cx="1028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Lecture 13:  Quasiparticle tunneling --- special </a:t>
            </a:r>
            <a:r>
              <a:rPr lang="en-US" sz="2000" b="1" dirty="0">
                <a:solidFill>
                  <a:srgbClr val="C00000"/>
                </a:solidFill>
                <a:ea typeface="Cambria Math" panose="02040503050406030204" pitchFamily="18" charset="0"/>
              </a:rPr>
              <a:t>tunneling effects and applications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8814" y="6064277"/>
            <a:ext cx="1105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Next 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7750" y="243838"/>
            <a:ext cx="73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Today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493" y="270411"/>
            <a:ext cx="1012873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493" y="6090850"/>
            <a:ext cx="1577451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FE85D-3962-4468-AC4C-76417401F8F1}"/>
              </a:ext>
            </a:extLst>
          </p:cNvPr>
          <p:cNvSpPr txBox="1"/>
          <p:nvPr/>
        </p:nvSpPr>
        <p:spPr>
          <a:xfrm>
            <a:off x="1138311" y="1526205"/>
            <a:ext cx="1010159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ea typeface="Cambria Math" panose="02040503050406030204" pitchFamily="18" charset="0"/>
              </a:rPr>
              <a:t>D</a:t>
            </a:r>
            <a:r>
              <a:rPr lang="en-US" dirty="0" smtClean="0">
                <a:ea typeface="Cambria Math" panose="02040503050406030204" pitchFamily="18" charset="0"/>
              </a:rPr>
              <a:t>iscussion of quasiparticle tunneling in two parts: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Theory</a:t>
            </a:r>
            <a:endParaRPr lang="en-US" dirty="0">
              <a:ea typeface="Cambria Math" panose="02040503050406030204" pitchFamily="18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Special tunneling effects and applications</a:t>
            </a:r>
            <a:endParaRPr lang="en-US" dirty="0">
              <a:ea typeface="Cambria Math" panose="02040503050406030204" pitchFamily="18" charset="0"/>
            </a:endParaRPr>
          </a:p>
          <a:p>
            <a:pPr>
              <a:spcAft>
                <a:spcPts val="1800"/>
              </a:spcAft>
            </a:pPr>
            <a:endParaRPr lang="en-US" dirty="0">
              <a:ea typeface="Cambria Math" panose="02040503050406030204" pitchFamily="18" charset="0"/>
            </a:endParaRPr>
          </a:p>
          <a:p>
            <a:pPr>
              <a:spcAft>
                <a:spcPts val="1800"/>
              </a:spcAft>
            </a:pPr>
            <a:endParaRPr lang="en-US" dirty="0" smtClean="0">
              <a:ea typeface="Cambria Math" panose="020405030504060302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	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77750" y="2605036"/>
            <a:ext cx="389206" cy="173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30172" y="106303"/>
                <a:ext cx="1152936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Applies to phonons also!</a:t>
                </a:r>
              </a:p>
              <a:p>
                <a:endParaRPr lang="en-US" dirty="0"/>
              </a:p>
              <a:p>
                <a:r>
                  <a:rPr lang="en-US" dirty="0" smtClean="0"/>
                  <a:t>Result reduces to classical result as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Physically, what matters is the spread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rise compared to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ℏ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172" y="106303"/>
                <a:ext cx="11529367" cy="1477328"/>
              </a:xfrm>
              <a:prstGeom prst="rect">
                <a:avLst/>
              </a:prstGeom>
              <a:blipFill>
                <a:blip r:embed="rId2"/>
                <a:stretch>
                  <a:fillRect l="-423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27312" y="4496074"/>
            <a:ext cx="289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(odd harmonics)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89372" y="5287637"/>
            <a:ext cx="31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(even harmonics)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83765" y="4480802"/>
                <a:ext cx="16106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765" y="4480802"/>
                <a:ext cx="16106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7515" y="2658106"/>
            <a:ext cx="264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(4) Subharmonic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72047" y="3264424"/>
                <a:ext cx="38584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Josephson oscillations: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47" y="3264424"/>
                <a:ext cx="3858429" cy="369332"/>
              </a:xfrm>
              <a:prstGeom prst="rect">
                <a:avLst/>
              </a:prstGeom>
              <a:blipFill>
                <a:blip r:embed="rId4"/>
                <a:stretch>
                  <a:fillRect l="-142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27880" y="3991097"/>
                <a:ext cx="68456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(a) Photon-assisted tunneling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=2∆−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𝑒𝑉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80" y="3991097"/>
                <a:ext cx="6845632" cy="369332"/>
              </a:xfrm>
              <a:prstGeom prst="rect">
                <a:avLst/>
              </a:prstGeom>
              <a:blipFill>
                <a:blip r:embed="rId5"/>
                <a:stretch>
                  <a:fillRect l="-80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78467" y="5298088"/>
                <a:ext cx="48085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(b)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&gt;2∆,</m:t>
                    </m:r>
                  </m:oMath>
                </a14:m>
                <a:r>
                  <a:rPr lang="en-US" dirty="0"/>
                  <a:t> absorption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structure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67" y="5298088"/>
                <a:ext cx="4808560" cy="369332"/>
              </a:xfrm>
              <a:prstGeom prst="rect">
                <a:avLst/>
              </a:prstGeom>
              <a:blipFill>
                <a:blip r:embed="rId6"/>
                <a:stretch>
                  <a:fillRect l="-1014"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65672" y="6173150"/>
                <a:ext cx="35909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Peak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dirty="0"/>
                  <a:t> have been reported.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672" y="6173150"/>
                <a:ext cx="3590983" cy="369332"/>
              </a:xfrm>
              <a:prstGeom prst="rect">
                <a:avLst/>
              </a:prstGeom>
              <a:blipFill>
                <a:blip r:embed="rId7"/>
                <a:stretch>
                  <a:fillRect l="-1528" t="-10000" r="-84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61164" y="3086048"/>
                <a:ext cx="112684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𝑒𝑉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164" y="3086048"/>
                <a:ext cx="1126847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364621" y="3264424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(harmonics)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47398" y="4360429"/>
                <a:ext cx="2071336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398" y="4360429"/>
                <a:ext cx="2071336" cy="6173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8752" y="5176388"/>
                <a:ext cx="50366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752" y="5176388"/>
                <a:ext cx="503663" cy="612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072047" y="1700793"/>
            <a:ext cx="9543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This gives structure in the quasiparticle tunneling IV’s --- we will see something similar but different  in the Josephson supercurrent (Shapiro steps)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6794" y="144944"/>
            <a:ext cx="1262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Comments: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1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5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392" y="253066"/>
            <a:ext cx="2314575" cy="3693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Tunneling Applications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4438" y="95929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Tunneling – probe of 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3116433" y="857525"/>
            <a:ext cx="190500" cy="609600"/>
          </a:xfrm>
          <a:prstGeom prst="leftBrace">
            <a:avLst>
              <a:gd name="adj1" fmla="val 35409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48538" y="820794"/>
            <a:ext cx="258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 of states </a:t>
            </a:r>
          </a:p>
          <a:p>
            <a:r>
              <a:rPr lang="en-US" dirty="0" smtClean="0"/>
              <a:t>quasiparticle distribution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695587" y="829305"/>
            <a:ext cx="169544" cy="646331"/>
          </a:xfrm>
          <a:prstGeom prst="rightBrace">
            <a:avLst>
              <a:gd name="adj1" fmla="val 44288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77310" y="934708"/>
            <a:ext cx="227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thermal equilibrium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4942" y="2486431"/>
            <a:ext cx="9780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*Ideal BCS behavior rarely seen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deviations both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 smtClean="0"/>
              <a:t>intrinsic and caused by perturbation are the most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nteresting and valuable as a probe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4438" y="3534012"/>
            <a:ext cx="62579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Topics: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	(1) </a:t>
            </a:r>
            <a:r>
              <a:rPr lang="en-US" dirty="0" err="1" smtClean="0"/>
              <a:t>Pairbreaking</a:t>
            </a:r>
            <a:r>
              <a:rPr lang="en-US" dirty="0" smtClean="0"/>
              <a:t> mechanisms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	(2) Strong-coupling effects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	(3) Special tunneling effects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	(4) non-equilibrium effects &amp; devices</a:t>
            </a:r>
          </a:p>
          <a:p>
            <a:pPr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	(a) </a:t>
            </a:r>
            <a:r>
              <a:rPr lang="en-US" dirty="0" err="1" smtClean="0"/>
              <a:t>qp</a:t>
            </a:r>
            <a:r>
              <a:rPr lang="en-US" dirty="0" smtClean="0"/>
              <a:t>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SC transistor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(b) phonons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⟹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generators, detectors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(c) photons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⟹ </a:t>
            </a:r>
            <a:r>
              <a:rPr lang="en-US" dirty="0" err="1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qp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mixers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(5) pairing symmetry – gap anisotropy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59807" y="1592334"/>
            <a:ext cx="7745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measures relative to normal state which contains matrix elements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1238" y="2006875"/>
            <a:ext cx="4187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confirmation of BCS model and energy gap</a:t>
            </a:r>
          </a:p>
        </p:txBody>
      </p:sp>
    </p:spTree>
    <p:extLst>
      <p:ext uri="{BB962C8B-B14F-4D97-AF65-F5344CB8AC3E}">
        <p14:creationId xmlns:p14="http://schemas.microsoft.com/office/powerpoint/2010/main" val="11979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71" y="137153"/>
            <a:ext cx="856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 </a:t>
            </a:r>
            <a:r>
              <a:rPr lang="en-US" dirty="0" err="1" smtClean="0"/>
              <a:t>Pairbreaking</a:t>
            </a:r>
            <a:r>
              <a:rPr lang="en-US" dirty="0" smtClean="0"/>
              <a:t> mechanisms – “break time-reversal symmetry of pairs”</a:t>
            </a:r>
            <a:endParaRPr lang="en-US" dirty="0" smtClean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3123" y="3272997"/>
            <a:ext cx="745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dephase</a:t>
            </a:r>
            <a:r>
              <a:rPr lang="en-US" dirty="0" smtClean="0"/>
              <a:t> pairs (break phase coherence) and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destroy time reversal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symmetry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23419" y="3678485"/>
            <a:ext cx="237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⟹  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finite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lifetime pairs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70504" y="3253506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⟹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17204" y="599089"/>
                <a:ext cx="5938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Anderson (1959) – extension of BCS to dirty systems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ℓ&lt;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04" y="599089"/>
                <a:ext cx="5938549" cy="369332"/>
              </a:xfrm>
              <a:prstGeom prst="rect">
                <a:avLst/>
              </a:prstGeom>
              <a:blipFill>
                <a:blip r:embed="rId2"/>
                <a:stretch>
                  <a:fillRect l="-8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68885" y="1009484"/>
                <a:ext cx="5260414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 not a good quantum number due to rapid scattering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85" y="1009484"/>
                <a:ext cx="5260414" cy="410305"/>
              </a:xfrm>
              <a:prstGeom prst="rect">
                <a:avLst/>
              </a:prstGeom>
              <a:blipFill>
                <a:blip r:embed="rId3"/>
                <a:stretch>
                  <a:fillRect r="-348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121568" y="1441960"/>
            <a:ext cx="7929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self-consistent field method generalized to pairing between time-reversed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419" y="2189545"/>
                <a:ext cx="84123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Dirty (impurities) 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 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BCS 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 ∆</m:t>
                    </m:r>
                  </m:oMath>
                </a14:m>
                <a:r>
                  <a:rPr lang="en-US" dirty="0"/>
                  <a:t>   (elastic scattering</a:t>
                </a:r>
                <a:r>
                  <a:rPr lang="en-US" dirty="0" smtClean="0"/>
                  <a:t>) ---- Anderson theorem </a:t>
                </a:r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19" y="2189545"/>
                <a:ext cx="8412303" cy="369332"/>
              </a:xfrm>
              <a:prstGeom prst="rect">
                <a:avLst/>
              </a:prstGeom>
              <a:blipFill>
                <a:blip r:embed="rId4"/>
                <a:stretch>
                  <a:fillRect l="-580"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024419" y="2860073"/>
            <a:ext cx="3571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Abrikosov-Gorkov (</a:t>
            </a:r>
            <a:r>
              <a:rPr lang="en-US" dirty="0" smtClean="0"/>
              <a:t>1960):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512094" y="3281606"/>
            <a:ext cx="2225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Magnetic impurities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623419" y="4129384"/>
                <a:ext cx="1944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  </a:t>
                </a:r>
                <a:r>
                  <a:rPr lang="en-US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smear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419" y="4129384"/>
                <a:ext cx="1944443" cy="369332"/>
              </a:xfrm>
              <a:prstGeom prst="rect">
                <a:avLst/>
              </a:prstGeom>
              <a:blipFill>
                <a:blip r:embed="rId5"/>
                <a:stretch>
                  <a:fillRect l="-2508"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954418" y="4838645"/>
            <a:ext cx="23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Maki-</a:t>
            </a:r>
            <a:r>
              <a:rPr lang="en-US" dirty="0" err="1" smtClean="0"/>
              <a:t>deGennes</a:t>
            </a:r>
            <a:r>
              <a:rPr lang="en-US" dirty="0" smtClean="0"/>
              <a:t> (1964)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-81798" y="5290013"/>
            <a:ext cx="10246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Generalized </a:t>
            </a:r>
            <a:r>
              <a:rPr lang="en-US" dirty="0"/>
              <a:t>to other situations where there is rapid scattering </a:t>
            </a:r>
            <a:r>
              <a:rPr lang="en-US" dirty="0" smtClean="0"/>
              <a:t>(e.g.  dirty </a:t>
            </a:r>
            <a:r>
              <a:rPr lang="en-US" dirty="0"/>
              <a:t>SC)</a:t>
            </a:r>
          </a:p>
        </p:txBody>
      </p:sp>
    </p:spTree>
    <p:extLst>
      <p:ext uri="{BB962C8B-B14F-4D97-AF65-F5344CB8AC3E}">
        <p14:creationId xmlns:p14="http://schemas.microsoft.com/office/powerpoint/2010/main" val="16706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  <p:bldP spid="23" grpId="0"/>
      <p:bldP spid="24" grpId="0"/>
      <p:bldP spid="25" grpId="0"/>
      <p:bldP spid="27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725" y="213624"/>
            <a:ext cx="5603429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“</a:t>
            </a:r>
            <a:r>
              <a:rPr lang="en-US" dirty="0" err="1" smtClean="0"/>
              <a:t>Pairbreaking</a:t>
            </a:r>
            <a:r>
              <a:rPr lang="en-US" dirty="0" smtClean="0"/>
              <a:t> mechanisms”</a:t>
            </a:r>
          </a:p>
          <a:p>
            <a:pPr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magnetic impurities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	magnetic field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	Supercurrent flow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	Spin exchange &amp; hyperfine fields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	Order parameter spatial gradients (NS)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	Small samples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	Inelastic scattering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2056" y="3254120"/>
            <a:ext cx="1043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Characterize pair-breaking by 2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: energy difference between time-reversed states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51517" y="5986471"/>
            <a:ext cx="684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ime for time-reversed states to diphase (destroy phase coherence)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81261" y="5986471"/>
                <a:ext cx="3225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Lifetime 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	</a:t>
                </a:r>
                <a:r>
                  <a:rPr lang="en-US" dirty="0" smtClean="0"/>
                  <a:t>  (</a:t>
                </a:r>
                <a:r>
                  <a:rPr lang="en-US" dirty="0" err="1" smtClean="0"/>
                  <a:t>deGennes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261" y="5986471"/>
                <a:ext cx="3225563" cy="369332"/>
              </a:xfrm>
              <a:prstGeom prst="rect">
                <a:avLst/>
              </a:prstGeom>
              <a:blipFill>
                <a:blip r:embed="rId2"/>
                <a:stretch>
                  <a:fillRect l="-1701" t="-8197" r="-113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56092" y="3617076"/>
                <a:ext cx="1439818" cy="367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092" y="3617076"/>
                <a:ext cx="1439818" cy="367537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42980" y="4243509"/>
                <a:ext cx="7878294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 saw this before:  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current-carrying SC --- all 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electrons shifted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980" y="4243509"/>
                <a:ext cx="7878294" cy="410305"/>
              </a:xfrm>
              <a:prstGeom prst="rect">
                <a:avLst/>
              </a:prstGeom>
              <a:blipFill>
                <a:blip r:embed="rId4"/>
                <a:stretch>
                  <a:fillRect l="-619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9665676" y="4000719"/>
            <a:ext cx="992493" cy="9657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57722" y="3997046"/>
            <a:ext cx="992493" cy="9657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273630" y="4454859"/>
            <a:ext cx="2070711" cy="8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161922" y="3649506"/>
            <a:ext cx="0" cy="15795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161922" y="4454859"/>
            <a:ext cx="473565" cy="0"/>
          </a:xfrm>
          <a:prstGeom prst="straightConnector1">
            <a:avLst/>
          </a:prstGeom>
          <a:ln w="34925">
            <a:solidFill>
              <a:schemeClr val="tx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032908" y="4135444"/>
                <a:ext cx="642548" cy="638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908" y="4135444"/>
                <a:ext cx="642548" cy="638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176399" y="4423912"/>
                <a:ext cx="4446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6399" y="4423912"/>
                <a:ext cx="444609" cy="369332"/>
              </a:xfrm>
              <a:prstGeom prst="rect">
                <a:avLst/>
              </a:prstGeom>
              <a:blipFill>
                <a:blip r:embed="rId6"/>
                <a:stretch>
                  <a:fillRect t="-23333" r="-24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912160" y="3279408"/>
                <a:ext cx="486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160" y="3279408"/>
                <a:ext cx="48654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308893" y="4243509"/>
                <a:ext cx="370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893" y="4243509"/>
                <a:ext cx="37093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713452" y="4690650"/>
                <a:ext cx="3808607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Pairing between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452" y="4690650"/>
                <a:ext cx="3808607" cy="506870"/>
              </a:xfrm>
              <a:prstGeom prst="rect">
                <a:avLst/>
              </a:prstGeom>
              <a:blipFill>
                <a:blip r:embed="rId9"/>
                <a:stretch>
                  <a:fillRect l="-128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956092" y="5177138"/>
                <a:ext cx="2590260" cy="414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092" y="5177138"/>
                <a:ext cx="2590260" cy="414857"/>
              </a:xfrm>
              <a:prstGeom prst="rect">
                <a:avLst/>
              </a:prstGeom>
              <a:blipFill>
                <a:blip r:embed="rId10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383774" y="5838610"/>
                <a:ext cx="460447" cy="66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774" y="5838610"/>
                <a:ext cx="460447" cy="665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904794" y="5238430"/>
                <a:ext cx="1381084" cy="687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ℏ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∗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794" y="5238430"/>
                <a:ext cx="1381084" cy="687304"/>
              </a:xfrm>
              <a:prstGeom prst="rect">
                <a:avLst/>
              </a:prstGeom>
              <a:blipFill>
                <a:blip r:embed="rId12"/>
                <a:stretch>
                  <a:fillRect t="-5310" r="-1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3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6" grpId="0" animBg="1"/>
      <p:bldP spid="21" grpId="0"/>
      <p:bldP spid="22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/>
          <a:srcRect l="1318" b="10590"/>
          <a:stretch/>
        </p:blipFill>
        <p:spPr>
          <a:xfrm>
            <a:off x="7205286" y="4638380"/>
            <a:ext cx="2484712" cy="755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8093" y="387409"/>
                <a:ext cx="1698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(1) Reduced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: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93" y="387409"/>
                <a:ext cx="1698879" cy="369332"/>
              </a:xfrm>
              <a:prstGeom prst="rect">
                <a:avLst/>
              </a:prstGeom>
              <a:blipFill>
                <a:blip r:embed="rId4"/>
                <a:stretch>
                  <a:fillRect l="-3237" t="-10000" r="-143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61257" y="237869"/>
                <a:ext cx="36576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𝑐𝑜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𝑘𝐵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257" y="237869"/>
                <a:ext cx="3657600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13488" y="423420"/>
                <a:ext cx="1943100" cy="61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488" y="423420"/>
                <a:ext cx="1943100" cy="6119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87387" y="1310021"/>
            <a:ext cx="1914525" cy="37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digamma function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234229" y="851675"/>
            <a:ext cx="3144" cy="4340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63205" y="1147139"/>
                <a:ext cx="2312861" cy="682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205" y="1147139"/>
                <a:ext cx="2312861" cy="6829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4910" y="2643585"/>
            <a:ext cx="439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9" name="Right Brace 8"/>
          <p:cNvSpPr/>
          <p:nvPr/>
        </p:nvSpPr>
        <p:spPr>
          <a:xfrm>
            <a:off x="4898206" y="2175907"/>
            <a:ext cx="251149" cy="1140020"/>
          </a:xfrm>
          <a:prstGeom prst="rightBrace">
            <a:avLst>
              <a:gd name="adj1" fmla="val 28459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09892" y="2557159"/>
            <a:ext cx="346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Detected by tunneling </a:t>
            </a:r>
            <a:r>
              <a:rPr lang="en-US" dirty="0" err="1" smtClean="0"/>
              <a:t>spectoscopy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2629" y="3914233"/>
                <a:ext cx="20036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29" y="3914233"/>
                <a:ext cx="2003627" cy="369332"/>
              </a:xfrm>
              <a:prstGeom prst="rect">
                <a:avLst/>
              </a:prstGeom>
              <a:blipFill>
                <a:blip r:embed="rId8"/>
                <a:stretch>
                  <a:fillRect l="-243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646330" y="572075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829323" y="339123"/>
            <a:ext cx="2180134" cy="1504024"/>
            <a:chOff x="6005512" y="4198698"/>
            <a:chExt cx="1685148" cy="1011478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6005512" y="4198698"/>
              <a:ext cx="4763" cy="10114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005513" y="5210175"/>
              <a:ext cx="16851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6005512" y="4448175"/>
              <a:ext cx="1343151" cy="762000"/>
            </a:xfrm>
            <a:custGeom>
              <a:avLst/>
              <a:gdLst>
                <a:gd name="connsiteX0" fmla="*/ 0 w 898836"/>
                <a:gd name="connsiteY0" fmla="*/ 0 h 762000"/>
                <a:gd name="connsiteX1" fmla="*/ 419100 w 898836"/>
                <a:gd name="connsiteY1" fmla="*/ 195263 h 762000"/>
                <a:gd name="connsiteX2" fmla="*/ 757238 w 898836"/>
                <a:gd name="connsiteY2" fmla="*/ 381000 h 762000"/>
                <a:gd name="connsiteX3" fmla="*/ 881063 w 898836"/>
                <a:gd name="connsiteY3" fmla="*/ 595313 h 762000"/>
                <a:gd name="connsiteX4" fmla="*/ 895350 w 898836"/>
                <a:gd name="connsiteY4" fmla="*/ 762000 h 762000"/>
                <a:gd name="connsiteX0" fmla="*/ 0 w 899557"/>
                <a:gd name="connsiteY0" fmla="*/ 0 h 762000"/>
                <a:gd name="connsiteX1" fmla="*/ 419100 w 899557"/>
                <a:gd name="connsiteY1" fmla="*/ 195263 h 762000"/>
                <a:gd name="connsiteX2" fmla="*/ 742951 w 899557"/>
                <a:gd name="connsiteY2" fmla="*/ 404812 h 762000"/>
                <a:gd name="connsiteX3" fmla="*/ 881063 w 899557"/>
                <a:gd name="connsiteY3" fmla="*/ 595313 h 762000"/>
                <a:gd name="connsiteX4" fmla="*/ 895350 w 899557"/>
                <a:gd name="connsiteY4" fmla="*/ 762000 h 762000"/>
                <a:gd name="connsiteX0" fmla="*/ 0 w 897045"/>
                <a:gd name="connsiteY0" fmla="*/ 0 h 762000"/>
                <a:gd name="connsiteX1" fmla="*/ 419100 w 897045"/>
                <a:gd name="connsiteY1" fmla="*/ 195263 h 762000"/>
                <a:gd name="connsiteX2" fmla="*/ 742951 w 897045"/>
                <a:gd name="connsiteY2" fmla="*/ 404812 h 762000"/>
                <a:gd name="connsiteX3" fmla="*/ 871538 w 897045"/>
                <a:gd name="connsiteY3" fmla="*/ 600076 h 762000"/>
                <a:gd name="connsiteX4" fmla="*/ 895350 w 897045"/>
                <a:gd name="connsiteY4" fmla="*/ 762000 h 762000"/>
                <a:gd name="connsiteX0" fmla="*/ 0 w 893061"/>
                <a:gd name="connsiteY0" fmla="*/ 0 h 762000"/>
                <a:gd name="connsiteX1" fmla="*/ 419100 w 893061"/>
                <a:gd name="connsiteY1" fmla="*/ 195263 h 762000"/>
                <a:gd name="connsiteX2" fmla="*/ 742951 w 893061"/>
                <a:gd name="connsiteY2" fmla="*/ 404812 h 762000"/>
                <a:gd name="connsiteX3" fmla="*/ 871538 w 893061"/>
                <a:gd name="connsiteY3" fmla="*/ 600076 h 762000"/>
                <a:gd name="connsiteX4" fmla="*/ 890587 w 893061"/>
                <a:gd name="connsiteY4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061" h="762000">
                  <a:moveTo>
                    <a:pt x="0" y="0"/>
                  </a:moveTo>
                  <a:cubicBezTo>
                    <a:pt x="146447" y="65881"/>
                    <a:pt x="295275" y="127794"/>
                    <a:pt x="419100" y="195263"/>
                  </a:cubicBezTo>
                  <a:cubicBezTo>
                    <a:pt x="542925" y="262732"/>
                    <a:pt x="667545" y="337343"/>
                    <a:pt x="742951" y="404812"/>
                  </a:cubicBezTo>
                  <a:cubicBezTo>
                    <a:pt x="818357" y="472281"/>
                    <a:pt x="846932" y="540545"/>
                    <a:pt x="871538" y="600076"/>
                  </a:cubicBezTo>
                  <a:cubicBezTo>
                    <a:pt x="896144" y="659607"/>
                    <a:pt x="894953" y="710406"/>
                    <a:pt x="890587" y="762000"/>
                  </a:cubicBezTo>
                </a:path>
              </a:pathLst>
            </a:custGeom>
            <a:noFill/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2765704"/>
                </p:ext>
              </p:extLst>
            </p:nvPr>
          </p:nvGraphicFramePr>
          <p:xfrm>
            <a:off x="6424997" y="4448173"/>
            <a:ext cx="177800" cy="12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1" name="Equation" r:id="rId9" imgW="177480" imgH="126720" progId="Equation.DSMT4">
                    <p:embed/>
                  </p:oleObj>
                </mc:Choice>
                <mc:Fallback>
                  <p:oleObj name="Equation" r:id="rId9" imgW="177480" imgH="12672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424997" y="4448173"/>
                          <a:ext cx="177800" cy="127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6074086" y="3419168"/>
            <a:ext cx="4736403" cy="3228356"/>
            <a:chOff x="548327" y="7316145"/>
            <a:chExt cx="3771402" cy="2409346"/>
          </a:xfrm>
        </p:grpSpPr>
        <p:sp>
          <p:nvSpPr>
            <p:cNvPr id="26" name="Rectangle 31"/>
            <p:cNvSpPr/>
            <p:nvPr/>
          </p:nvSpPr>
          <p:spPr>
            <a:xfrm>
              <a:off x="1364457" y="7698581"/>
              <a:ext cx="2007394" cy="1103115"/>
            </a:xfrm>
            <a:custGeom>
              <a:avLst/>
              <a:gdLst>
                <a:gd name="connsiteX0" fmla="*/ 0 w 423862"/>
                <a:gd name="connsiteY0" fmla="*/ 0 h 285750"/>
                <a:gd name="connsiteX1" fmla="*/ 423862 w 423862"/>
                <a:gd name="connsiteY1" fmla="*/ 0 h 285750"/>
                <a:gd name="connsiteX2" fmla="*/ 423862 w 423862"/>
                <a:gd name="connsiteY2" fmla="*/ 285750 h 285750"/>
                <a:gd name="connsiteX3" fmla="*/ 0 w 423862"/>
                <a:gd name="connsiteY3" fmla="*/ 285750 h 285750"/>
                <a:gd name="connsiteX4" fmla="*/ 0 w 423862"/>
                <a:gd name="connsiteY4" fmla="*/ 0 h 285750"/>
                <a:gd name="connsiteX0" fmla="*/ 0 w 423862"/>
                <a:gd name="connsiteY0" fmla="*/ 0 h 285750"/>
                <a:gd name="connsiteX1" fmla="*/ 321468 w 423862"/>
                <a:gd name="connsiteY1" fmla="*/ 73819 h 285750"/>
                <a:gd name="connsiteX2" fmla="*/ 423862 w 423862"/>
                <a:gd name="connsiteY2" fmla="*/ 285750 h 285750"/>
                <a:gd name="connsiteX3" fmla="*/ 0 w 423862"/>
                <a:gd name="connsiteY3" fmla="*/ 285750 h 285750"/>
                <a:gd name="connsiteX4" fmla="*/ 0 w 423862"/>
                <a:gd name="connsiteY4" fmla="*/ 0 h 285750"/>
                <a:gd name="connsiteX0" fmla="*/ 0 w 423862"/>
                <a:gd name="connsiteY0" fmla="*/ 0 h 285750"/>
                <a:gd name="connsiteX1" fmla="*/ 321468 w 423862"/>
                <a:gd name="connsiteY1" fmla="*/ 73819 h 285750"/>
                <a:gd name="connsiteX2" fmla="*/ 423862 w 423862"/>
                <a:gd name="connsiteY2" fmla="*/ 285750 h 285750"/>
                <a:gd name="connsiteX3" fmla="*/ 0 w 423862"/>
                <a:gd name="connsiteY3" fmla="*/ 285750 h 285750"/>
                <a:gd name="connsiteX4" fmla="*/ 0 w 423862"/>
                <a:gd name="connsiteY4" fmla="*/ 0 h 285750"/>
                <a:gd name="connsiteX0" fmla="*/ 0 w 423862"/>
                <a:gd name="connsiteY0" fmla="*/ 0 h 285750"/>
                <a:gd name="connsiteX1" fmla="*/ 321468 w 423862"/>
                <a:gd name="connsiteY1" fmla="*/ 73819 h 285750"/>
                <a:gd name="connsiteX2" fmla="*/ 423862 w 423862"/>
                <a:gd name="connsiteY2" fmla="*/ 285750 h 285750"/>
                <a:gd name="connsiteX3" fmla="*/ 0 w 423862"/>
                <a:gd name="connsiteY3" fmla="*/ 285750 h 285750"/>
                <a:gd name="connsiteX4" fmla="*/ 0 w 423862"/>
                <a:gd name="connsiteY4" fmla="*/ 0 h 285750"/>
                <a:gd name="connsiteX0" fmla="*/ 0 w 423862"/>
                <a:gd name="connsiteY0" fmla="*/ 0 h 285750"/>
                <a:gd name="connsiteX1" fmla="*/ 321468 w 423862"/>
                <a:gd name="connsiteY1" fmla="*/ 73819 h 285750"/>
                <a:gd name="connsiteX2" fmla="*/ 423862 w 423862"/>
                <a:gd name="connsiteY2" fmla="*/ 285750 h 285750"/>
                <a:gd name="connsiteX3" fmla="*/ 0 w 423862"/>
                <a:gd name="connsiteY3" fmla="*/ 285750 h 285750"/>
                <a:gd name="connsiteX4" fmla="*/ 0 w 423862"/>
                <a:gd name="connsiteY4" fmla="*/ 0 h 285750"/>
                <a:gd name="connsiteX0" fmla="*/ 0 w 423862"/>
                <a:gd name="connsiteY0" fmla="*/ 0 h 285750"/>
                <a:gd name="connsiteX1" fmla="*/ 302418 w 423862"/>
                <a:gd name="connsiteY1" fmla="*/ 64294 h 285750"/>
                <a:gd name="connsiteX2" fmla="*/ 423862 w 423862"/>
                <a:gd name="connsiteY2" fmla="*/ 285750 h 285750"/>
                <a:gd name="connsiteX3" fmla="*/ 0 w 423862"/>
                <a:gd name="connsiteY3" fmla="*/ 285750 h 285750"/>
                <a:gd name="connsiteX4" fmla="*/ 0 w 423862"/>
                <a:gd name="connsiteY4" fmla="*/ 0 h 285750"/>
                <a:gd name="connsiteX0" fmla="*/ 0 w 423862"/>
                <a:gd name="connsiteY0" fmla="*/ 0 h 285750"/>
                <a:gd name="connsiteX1" fmla="*/ 302418 w 423862"/>
                <a:gd name="connsiteY1" fmla="*/ 64294 h 285750"/>
                <a:gd name="connsiteX2" fmla="*/ 423862 w 423862"/>
                <a:gd name="connsiteY2" fmla="*/ 285750 h 285750"/>
                <a:gd name="connsiteX3" fmla="*/ 0 w 423862"/>
                <a:gd name="connsiteY3" fmla="*/ 285750 h 285750"/>
                <a:gd name="connsiteX4" fmla="*/ 0 w 423862"/>
                <a:gd name="connsiteY4" fmla="*/ 0 h 285750"/>
                <a:gd name="connsiteX0" fmla="*/ 0 w 423862"/>
                <a:gd name="connsiteY0" fmla="*/ 0 h 285750"/>
                <a:gd name="connsiteX1" fmla="*/ 302418 w 423862"/>
                <a:gd name="connsiteY1" fmla="*/ 64294 h 285750"/>
                <a:gd name="connsiteX2" fmla="*/ 423862 w 423862"/>
                <a:gd name="connsiteY2" fmla="*/ 285750 h 285750"/>
                <a:gd name="connsiteX3" fmla="*/ 0 w 423862"/>
                <a:gd name="connsiteY3" fmla="*/ 285750 h 285750"/>
                <a:gd name="connsiteX4" fmla="*/ 0 w 423862"/>
                <a:gd name="connsiteY4" fmla="*/ 0 h 285750"/>
                <a:gd name="connsiteX0" fmla="*/ 0 w 423862"/>
                <a:gd name="connsiteY0" fmla="*/ 0 h 285750"/>
                <a:gd name="connsiteX1" fmla="*/ 302418 w 423862"/>
                <a:gd name="connsiteY1" fmla="*/ 64294 h 285750"/>
                <a:gd name="connsiteX2" fmla="*/ 423862 w 423862"/>
                <a:gd name="connsiteY2" fmla="*/ 285750 h 285750"/>
                <a:gd name="connsiteX3" fmla="*/ 0 w 423862"/>
                <a:gd name="connsiteY3" fmla="*/ 285750 h 285750"/>
                <a:gd name="connsiteX4" fmla="*/ 0 w 423862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62" h="285750">
                  <a:moveTo>
                    <a:pt x="0" y="0"/>
                  </a:moveTo>
                  <a:cubicBezTo>
                    <a:pt x="111918" y="7937"/>
                    <a:pt x="214312" y="-7937"/>
                    <a:pt x="302418" y="64294"/>
                  </a:cubicBezTo>
                  <a:cubicBezTo>
                    <a:pt x="358616" y="120478"/>
                    <a:pt x="406399" y="196056"/>
                    <a:pt x="423862" y="285750"/>
                  </a:cubicBezTo>
                  <a:lnTo>
                    <a:pt x="0" y="2857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354932" y="8796339"/>
              <a:ext cx="26687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357313" y="7391400"/>
              <a:ext cx="0" cy="1409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356701" y="7316145"/>
              <a:ext cx="902827" cy="275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increasing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54932" y="9243129"/>
              <a:ext cx="1033224" cy="482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g</a:t>
              </a:r>
              <a:r>
                <a:rPr lang="en-US" dirty="0" smtClean="0"/>
                <a:t>apless </a:t>
              </a:r>
            </a:p>
            <a:p>
              <a:pPr algn="ctr"/>
              <a:r>
                <a:rPr lang="en-US" dirty="0" smtClean="0"/>
                <a:t>everywhere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82728" y="9150481"/>
              <a:ext cx="734596" cy="482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gapless </a:t>
              </a:r>
            </a:p>
            <a:p>
              <a:pPr algn="ctr"/>
              <a:r>
                <a:rPr lang="en-US" dirty="0" smtClean="0"/>
                <a:t>SC</a:t>
              </a:r>
              <a:endParaRPr lang="en-US" dirty="0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2090711"/>
                </p:ext>
              </p:extLst>
            </p:nvPr>
          </p:nvGraphicFramePr>
          <p:xfrm>
            <a:off x="4079385" y="8543879"/>
            <a:ext cx="240344" cy="56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2" name="Equation" r:id="rId11" imgW="266400" imgH="622080" progId="Equation.DSMT4">
                    <p:embed/>
                  </p:oleObj>
                </mc:Choice>
                <mc:Fallback>
                  <p:oleObj name="Equation" r:id="rId11" imgW="266400" imgH="622080" progId="Equation.DSMT4">
                    <p:embed/>
                    <p:pic>
                      <p:nvPicPr>
                        <p:cNvPr id="34" name="Object 3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079385" y="8543879"/>
                          <a:ext cx="240344" cy="560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1123801"/>
                </p:ext>
              </p:extLst>
            </p:nvPr>
          </p:nvGraphicFramePr>
          <p:xfrm>
            <a:off x="3210654" y="7401158"/>
            <a:ext cx="161197" cy="150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3" name="Equation" r:id="rId13" imgW="190440" imgH="177480" progId="Equation.DSMT4">
                    <p:embed/>
                  </p:oleObj>
                </mc:Choice>
                <mc:Fallback>
                  <p:oleObj name="Equation" r:id="rId13" imgW="190440" imgH="177480" progId="Equation.DSMT4">
                    <p:embed/>
                    <p:pic>
                      <p:nvPicPr>
                        <p:cNvPr id="35" name="Object 3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210654" y="7401158"/>
                          <a:ext cx="161197" cy="1500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7343755"/>
                </p:ext>
              </p:extLst>
            </p:nvPr>
          </p:nvGraphicFramePr>
          <p:xfrm>
            <a:off x="3020805" y="7842169"/>
            <a:ext cx="495808" cy="212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4" name="Equation" r:id="rId15" imgW="533160" imgH="228600" progId="Equation.DSMT4">
                    <p:embed/>
                  </p:oleObj>
                </mc:Choice>
                <mc:Fallback>
                  <p:oleObj name="Equation" r:id="rId15" imgW="533160" imgH="22860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020805" y="7842169"/>
                          <a:ext cx="495808" cy="2120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8908923"/>
                </p:ext>
              </p:extLst>
            </p:nvPr>
          </p:nvGraphicFramePr>
          <p:xfrm>
            <a:off x="2368154" y="8112040"/>
            <a:ext cx="490552" cy="2020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5" name="Equation" r:id="rId17" imgW="571320" imgH="228600" progId="Equation.DSMT4">
                    <p:embed/>
                  </p:oleObj>
                </mc:Choice>
                <mc:Fallback>
                  <p:oleObj name="Equation" r:id="rId17" imgW="571320" imgH="22860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368154" y="8112040"/>
                          <a:ext cx="490552" cy="2020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2726062"/>
                </p:ext>
              </p:extLst>
            </p:nvPr>
          </p:nvGraphicFramePr>
          <p:xfrm>
            <a:off x="3329739" y="8889118"/>
            <a:ext cx="79973" cy="151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6" name="Equation" r:id="rId19" imgW="114120" imgH="215640" progId="Equation.DSMT4">
                    <p:embed/>
                  </p:oleObj>
                </mc:Choice>
                <mc:Fallback>
                  <p:oleObj name="Equation" r:id="rId19" imgW="114120" imgH="21564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329739" y="8889118"/>
                          <a:ext cx="79973" cy="1510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7417402"/>
                </p:ext>
              </p:extLst>
            </p:nvPr>
          </p:nvGraphicFramePr>
          <p:xfrm>
            <a:off x="548327" y="7885585"/>
            <a:ext cx="676751" cy="539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7" name="Equation" r:id="rId21" imgW="812520" imgH="647640" progId="Equation.DSMT4">
                    <p:embed/>
                  </p:oleObj>
                </mc:Choice>
                <mc:Fallback>
                  <p:oleObj name="Equation" r:id="rId21" imgW="812520" imgH="64764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48327" y="7885585"/>
                          <a:ext cx="676751" cy="5392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Arrow Connector 41"/>
            <p:cNvCxnSpPr/>
            <p:nvPr/>
          </p:nvCxnSpPr>
          <p:spPr>
            <a:xfrm flipH="1" flipV="1">
              <a:off x="2669549" y="8643570"/>
              <a:ext cx="7265" cy="4876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31"/>
            <p:cNvSpPr/>
            <p:nvPr/>
          </p:nvSpPr>
          <p:spPr>
            <a:xfrm>
              <a:off x="1366675" y="8241507"/>
              <a:ext cx="890587" cy="559594"/>
            </a:xfrm>
            <a:custGeom>
              <a:avLst/>
              <a:gdLst>
                <a:gd name="connsiteX0" fmla="*/ 0 w 423862"/>
                <a:gd name="connsiteY0" fmla="*/ 0 h 285750"/>
                <a:gd name="connsiteX1" fmla="*/ 423862 w 423862"/>
                <a:gd name="connsiteY1" fmla="*/ 0 h 285750"/>
                <a:gd name="connsiteX2" fmla="*/ 423862 w 423862"/>
                <a:gd name="connsiteY2" fmla="*/ 285750 h 285750"/>
                <a:gd name="connsiteX3" fmla="*/ 0 w 423862"/>
                <a:gd name="connsiteY3" fmla="*/ 285750 h 285750"/>
                <a:gd name="connsiteX4" fmla="*/ 0 w 423862"/>
                <a:gd name="connsiteY4" fmla="*/ 0 h 285750"/>
                <a:gd name="connsiteX0" fmla="*/ 0 w 423862"/>
                <a:gd name="connsiteY0" fmla="*/ 0 h 285750"/>
                <a:gd name="connsiteX1" fmla="*/ 321468 w 423862"/>
                <a:gd name="connsiteY1" fmla="*/ 73819 h 285750"/>
                <a:gd name="connsiteX2" fmla="*/ 423862 w 423862"/>
                <a:gd name="connsiteY2" fmla="*/ 285750 h 285750"/>
                <a:gd name="connsiteX3" fmla="*/ 0 w 423862"/>
                <a:gd name="connsiteY3" fmla="*/ 285750 h 285750"/>
                <a:gd name="connsiteX4" fmla="*/ 0 w 423862"/>
                <a:gd name="connsiteY4" fmla="*/ 0 h 285750"/>
                <a:gd name="connsiteX0" fmla="*/ 0 w 423862"/>
                <a:gd name="connsiteY0" fmla="*/ 0 h 285750"/>
                <a:gd name="connsiteX1" fmla="*/ 321468 w 423862"/>
                <a:gd name="connsiteY1" fmla="*/ 73819 h 285750"/>
                <a:gd name="connsiteX2" fmla="*/ 423862 w 423862"/>
                <a:gd name="connsiteY2" fmla="*/ 285750 h 285750"/>
                <a:gd name="connsiteX3" fmla="*/ 0 w 423862"/>
                <a:gd name="connsiteY3" fmla="*/ 285750 h 285750"/>
                <a:gd name="connsiteX4" fmla="*/ 0 w 423862"/>
                <a:gd name="connsiteY4" fmla="*/ 0 h 285750"/>
                <a:gd name="connsiteX0" fmla="*/ 0 w 423862"/>
                <a:gd name="connsiteY0" fmla="*/ 0 h 285750"/>
                <a:gd name="connsiteX1" fmla="*/ 321468 w 423862"/>
                <a:gd name="connsiteY1" fmla="*/ 73819 h 285750"/>
                <a:gd name="connsiteX2" fmla="*/ 423862 w 423862"/>
                <a:gd name="connsiteY2" fmla="*/ 285750 h 285750"/>
                <a:gd name="connsiteX3" fmla="*/ 0 w 423862"/>
                <a:gd name="connsiteY3" fmla="*/ 285750 h 285750"/>
                <a:gd name="connsiteX4" fmla="*/ 0 w 423862"/>
                <a:gd name="connsiteY4" fmla="*/ 0 h 285750"/>
                <a:gd name="connsiteX0" fmla="*/ 0 w 423862"/>
                <a:gd name="connsiteY0" fmla="*/ 0 h 285750"/>
                <a:gd name="connsiteX1" fmla="*/ 321468 w 423862"/>
                <a:gd name="connsiteY1" fmla="*/ 73819 h 285750"/>
                <a:gd name="connsiteX2" fmla="*/ 423862 w 423862"/>
                <a:gd name="connsiteY2" fmla="*/ 285750 h 285750"/>
                <a:gd name="connsiteX3" fmla="*/ 0 w 423862"/>
                <a:gd name="connsiteY3" fmla="*/ 285750 h 285750"/>
                <a:gd name="connsiteX4" fmla="*/ 0 w 423862"/>
                <a:gd name="connsiteY4" fmla="*/ 0 h 285750"/>
                <a:gd name="connsiteX0" fmla="*/ 0 w 423862"/>
                <a:gd name="connsiteY0" fmla="*/ 0 h 285750"/>
                <a:gd name="connsiteX1" fmla="*/ 302418 w 423862"/>
                <a:gd name="connsiteY1" fmla="*/ 64294 h 285750"/>
                <a:gd name="connsiteX2" fmla="*/ 423862 w 423862"/>
                <a:gd name="connsiteY2" fmla="*/ 285750 h 285750"/>
                <a:gd name="connsiteX3" fmla="*/ 0 w 423862"/>
                <a:gd name="connsiteY3" fmla="*/ 285750 h 285750"/>
                <a:gd name="connsiteX4" fmla="*/ 0 w 423862"/>
                <a:gd name="connsiteY4" fmla="*/ 0 h 285750"/>
                <a:gd name="connsiteX0" fmla="*/ 0 w 423862"/>
                <a:gd name="connsiteY0" fmla="*/ 0 h 285750"/>
                <a:gd name="connsiteX1" fmla="*/ 302418 w 423862"/>
                <a:gd name="connsiteY1" fmla="*/ 64294 h 285750"/>
                <a:gd name="connsiteX2" fmla="*/ 423862 w 423862"/>
                <a:gd name="connsiteY2" fmla="*/ 285750 h 285750"/>
                <a:gd name="connsiteX3" fmla="*/ 0 w 423862"/>
                <a:gd name="connsiteY3" fmla="*/ 285750 h 285750"/>
                <a:gd name="connsiteX4" fmla="*/ 0 w 423862"/>
                <a:gd name="connsiteY4" fmla="*/ 0 h 285750"/>
                <a:gd name="connsiteX0" fmla="*/ 0 w 423862"/>
                <a:gd name="connsiteY0" fmla="*/ 0 h 285750"/>
                <a:gd name="connsiteX1" fmla="*/ 302418 w 423862"/>
                <a:gd name="connsiteY1" fmla="*/ 64294 h 285750"/>
                <a:gd name="connsiteX2" fmla="*/ 423862 w 423862"/>
                <a:gd name="connsiteY2" fmla="*/ 285750 h 285750"/>
                <a:gd name="connsiteX3" fmla="*/ 0 w 423862"/>
                <a:gd name="connsiteY3" fmla="*/ 285750 h 285750"/>
                <a:gd name="connsiteX4" fmla="*/ 0 w 423862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62" h="285750">
                  <a:moveTo>
                    <a:pt x="0" y="0"/>
                  </a:moveTo>
                  <a:cubicBezTo>
                    <a:pt x="111918" y="7937"/>
                    <a:pt x="214312" y="-7937"/>
                    <a:pt x="302418" y="64294"/>
                  </a:cubicBezTo>
                  <a:cubicBezTo>
                    <a:pt x="355599" y="125413"/>
                    <a:pt x="406399" y="196056"/>
                    <a:pt x="423862" y="285750"/>
                  </a:cubicBezTo>
                  <a:lnTo>
                    <a:pt x="0" y="285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1432395" y="7622952"/>
              <a:ext cx="1179304" cy="113751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1828699" y="8643570"/>
              <a:ext cx="6771" cy="546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0084738" y="1604548"/>
                <a:ext cx="3889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738" y="1604548"/>
                <a:ext cx="388936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628324"/>
              </p:ext>
            </p:extLst>
          </p:nvPr>
        </p:nvGraphicFramePr>
        <p:xfrm>
          <a:off x="7434403" y="1091135"/>
          <a:ext cx="235327" cy="390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8" name="Equation" r:id="rId24" imgW="203040" imgH="291960" progId="Equation.DSMT4">
                  <p:embed/>
                </p:oleObj>
              </mc:Choice>
              <mc:Fallback>
                <p:oleObj name="Equation" r:id="rId24" imgW="203040" imgH="29196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434403" y="1091135"/>
                        <a:ext cx="235327" cy="390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838706"/>
              </p:ext>
            </p:extLst>
          </p:nvPr>
        </p:nvGraphicFramePr>
        <p:xfrm>
          <a:off x="9335624" y="1921575"/>
          <a:ext cx="462760" cy="58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" name="Equation" r:id="rId26" imgW="507960" imgH="558720" progId="Equation.DSMT4">
                  <p:embed/>
                </p:oleObj>
              </mc:Choice>
              <mc:Fallback>
                <p:oleObj name="Equation" r:id="rId26" imgW="507960" imgH="55872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335624" y="1921575"/>
                        <a:ext cx="462760" cy="58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054243"/>
              </p:ext>
            </p:extLst>
          </p:nvPr>
        </p:nvGraphicFramePr>
        <p:xfrm>
          <a:off x="7421353" y="539147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" name="Equation" r:id="rId28" imgW="279360" imgH="291960" progId="Equation.DSMT4">
                  <p:embed/>
                </p:oleObj>
              </mc:Choice>
              <mc:Fallback>
                <p:oleObj name="Equation" r:id="rId28" imgW="279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421353" y="539147"/>
                        <a:ext cx="279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554910" y="2220931"/>
            <a:ext cx="2628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(2</a:t>
            </a:r>
            <a:r>
              <a:rPr lang="en-US" dirty="0"/>
              <a:t>) Reduced pair </a:t>
            </a:r>
            <a:r>
              <a:rPr lang="en-US" dirty="0" smtClean="0"/>
              <a:t>potential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34647" y="2839265"/>
                <a:ext cx="4273478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(3) Reduced 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quasiparticle 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energy gap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47" y="2839265"/>
                <a:ext cx="4273478" cy="391902"/>
              </a:xfrm>
              <a:prstGeom prst="rect">
                <a:avLst/>
              </a:prstGeom>
              <a:blipFill>
                <a:blip r:embed="rId30"/>
                <a:stretch>
                  <a:fillRect l="-1284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786256" y="3899120"/>
                <a:ext cx="21624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gapless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256" y="3899120"/>
                <a:ext cx="2162451" cy="369332"/>
              </a:xfrm>
              <a:prstGeom prst="rect">
                <a:avLst/>
              </a:prstGeom>
              <a:blipFill>
                <a:blip r:embed="rId31"/>
                <a:stretch>
                  <a:fillRect l="-225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049388" y="2214977"/>
                <a:ext cx="798125" cy="369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388" y="2214977"/>
                <a:ext cx="798125" cy="369589"/>
              </a:xfrm>
              <a:prstGeom prst="rect">
                <a:avLst/>
              </a:prstGeom>
              <a:blipFill>
                <a:blip r:embed="rId3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96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 animBg="1"/>
      <p:bldP spid="10" grpId="0"/>
      <p:bldP spid="11" grpId="0"/>
      <p:bldP spid="12" grpId="0"/>
      <p:bldP spid="47" grpId="0"/>
      <p:bldP spid="54" grpId="0"/>
      <p:bldP spid="55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90607" y="1329797"/>
            <a:ext cx="4232577" cy="2578891"/>
            <a:chOff x="567322" y="1000125"/>
            <a:chExt cx="4232577" cy="2578891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431758" y="1166809"/>
              <a:ext cx="0" cy="19573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431758" y="3114671"/>
              <a:ext cx="259731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1758" y="2185988"/>
              <a:ext cx="296403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643190" y="1000125"/>
              <a:ext cx="0" cy="211454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1452563" y="2135281"/>
              <a:ext cx="2843212" cy="517432"/>
            </a:xfrm>
            <a:custGeom>
              <a:avLst/>
              <a:gdLst>
                <a:gd name="connsiteX0" fmla="*/ 0 w 2843212"/>
                <a:gd name="connsiteY0" fmla="*/ 517432 h 517432"/>
                <a:gd name="connsiteX1" fmla="*/ 171450 w 2843212"/>
                <a:gd name="connsiteY1" fmla="*/ 341219 h 517432"/>
                <a:gd name="connsiteX2" fmla="*/ 523875 w 2843212"/>
                <a:gd name="connsiteY2" fmla="*/ 141194 h 517432"/>
                <a:gd name="connsiteX3" fmla="*/ 866775 w 2843212"/>
                <a:gd name="connsiteY3" fmla="*/ 55469 h 517432"/>
                <a:gd name="connsiteX4" fmla="*/ 1209675 w 2843212"/>
                <a:gd name="connsiteY4" fmla="*/ 3082 h 517432"/>
                <a:gd name="connsiteX5" fmla="*/ 1571625 w 2843212"/>
                <a:gd name="connsiteY5" fmla="*/ 7844 h 517432"/>
                <a:gd name="connsiteX6" fmla="*/ 1981200 w 2843212"/>
                <a:gd name="connsiteY6" fmla="*/ 22132 h 517432"/>
                <a:gd name="connsiteX7" fmla="*/ 2481262 w 2843212"/>
                <a:gd name="connsiteY7" fmla="*/ 31657 h 517432"/>
                <a:gd name="connsiteX8" fmla="*/ 2843212 w 2843212"/>
                <a:gd name="connsiteY8" fmla="*/ 31657 h 51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3212" h="517432">
                  <a:moveTo>
                    <a:pt x="0" y="517432"/>
                  </a:moveTo>
                  <a:cubicBezTo>
                    <a:pt x="42069" y="460678"/>
                    <a:pt x="84138" y="403925"/>
                    <a:pt x="171450" y="341219"/>
                  </a:cubicBezTo>
                  <a:cubicBezTo>
                    <a:pt x="258763" y="278513"/>
                    <a:pt x="407988" y="188819"/>
                    <a:pt x="523875" y="141194"/>
                  </a:cubicBezTo>
                  <a:cubicBezTo>
                    <a:pt x="639763" y="93569"/>
                    <a:pt x="752475" y="78488"/>
                    <a:pt x="866775" y="55469"/>
                  </a:cubicBezTo>
                  <a:cubicBezTo>
                    <a:pt x="981075" y="32450"/>
                    <a:pt x="1092200" y="11019"/>
                    <a:pt x="1209675" y="3082"/>
                  </a:cubicBezTo>
                  <a:cubicBezTo>
                    <a:pt x="1327150" y="-4855"/>
                    <a:pt x="1443038" y="4669"/>
                    <a:pt x="1571625" y="7844"/>
                  </a:cubicBezTo>
                  <a:cubicBezTo>
                    <a:pt x="1700212" y="11019"/>
                    <a:pt x="1981200" y="22132"/>
                    <a:pt x="1981200" y="22132"/>
                  </a:cubicBezTo>
                  <a:lnTo>
                    <a:pt x="2481262" y="31657"/>
                  </a:lnTo>
                  <a:cubicBezTo>
                    <a:pt x="2624931" y="33244"/>
                    <a:pt x="2734071" y="32450"/>
                    <a:pt x="2843212" y="31657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709738" y="1994785"/>
              <a:ext cx="2500312" cy="1119890"/>
            </a:xfrm>
            <a:custGeom>
              <a:avLst/>
              <a:gdLst>
                <a:gd name="connsiteX0" fmla="*/ 0 w 2500312"/>
                <a:gd name="connsiteY0" fmla="*/ 1119890 h 1119890"/>
                <a:gd name="connsiteX1" fmla="*/ 90487 w 2500312"/>
                <a:gd name="connsiteY1" fmla="*/ 776990 h 1119890"/>
                <a:gd name="connsiteX2" fmla="*/ 257175 w 2500312"/>
                <a:gd name="connsiteY2" fmla="*/ 443615 h 1119890"/>
                <a:gd name="connsiteX3" fmla="*/ 476250 w 2500312"/>
                <a:gd name="connsiteY3" fmla="*/ 229303 h 1119890"/>
                <a:gd name="connsiteX4" fmla="*/ 652462 w 2500312"/>
                <a:gd name="connsiteY4" fmla="*/ 100715 h 1119890"/>
                <a:gd name="connsiteX5" fmla="*/ 814387 w 2500312"/>
                <a:gd name="connsiteY5" fmla="*/ 48328 h 1119890"/>
                <a:gd name="connsiteX6" fmla="*/ 1090612 w 2500312"/>
                <a:gd name="connsiteY6" fmla="*/ 703 h 1119890"/>
                <a:gd name="connsiteX7" fmla="*/ 1328737 w 2500312"/>
                <a:gd name="connsiteY7" fmla="*/ 24515 h 1119890"/>
                <a:gd name="connsiteX8" fmla="*/ 1643062 w 2500312"/>
                <a:gd name="connsiteY8" fmla="*/ 86428 h 1119890"/>
                <a:gd name="connsiteX9" fmla="*/ 2066925 w 2500312"/>
                <a:gd name="connsiteY9" fmla="*/ 129290 h 1119890"/>
                <a:gd name="connsiteX10" fmla="*/ 2500312 w 2500312"/>
                <a:gd name="connsiteY10" fmla="*/ 110240 h 111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312" h="1119890">
                  <a:moveTo>
                    <a:pt x="0" y="1119890"/>
                  </a:moveTo>
                  <a:cubicBezTo>
                    <a:pt x="23812" y="1004796"/>
                    <a:pt x="47625" y="889702"/>
                    <a:pt x="90487" y="776990"/>
                  </a:cubicBezTo>
                  <a:cubicBezTo>
                    <a:pt x="133349" y="664278"/>
                    <a:pt x="192881" y="534896"/>
                    <a:pt x="257175" y="443615"/>
                  </a:cubicBezTo>
                  <a:cubicBezTo>
                    <a:pt x="321469" y="352334"/>
                    <a:pt x="410369" y="286453"/>
                    <a:pt x="476250" y="229303"/>
                  </a:cubicBezTo>
                  <a:cubicBezTo>
                    <a:pt x="542131" y="172153"/>
                    <a:pt x="596106" y="130877"/>
                    <a:pt x="652462" y="100715"/>
                  </a:cubicBezTo>
                  <a:cubicBezTo>
                    <a:pt x="708818" y="70553"/>
                    <a:pt x="741362" y="64997"/>
                    <a:pt x="814387" y="48328"/>
                  </a:cubicBezTo>
                  <a:cubicBezTo>
                    <a:pt x="887412" y="31659"/>
                    <a:pt x="1004887" y="4672"/>
                    <a:pt x="1090612" y="703"/>
                  </a:cubicBezTo>
                  <a:cubicBezTo>
                    <a:pt x="1176337" y="-3266"/>
                    <a:pt x="1236662" y="10228"/>
                    <a:pt x="1328737" y="24515"/>
                  </a:cubicBezTo>
                  <a:cubicBezTo>
                    <a:pt x="1420812" y="38802"/>
                    <a:pt x="1520031" y="68966"/>
                    <a:pt x="1643062" y="86428"/>
                  </a:cubicBezTo>
                  <a:cubicBezTo>
                    <a:pt x="1766093" y="103890"/>
                    <a:pt x="1924050" y="125321"/>
                    <a:pt x="2066925" y="129290"/>
                  </a:cubicBezTo>
                  <a:cubicBezTo>
                    <a:pt x="2209800" y="133259"/>
                    <a:pt x="2355056" y="121749"/>
                    <a:pt x="2500312" y="11024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357437" y="1720817"/>
              <a:ext cx="1371600" cy="1393858"/>
            </a:xfrm>
            <a:custGeom>
              <a:avLst/>
              <a:gdLst>
                <a:gd name="connsiteX0" fmla="*/ 0 w 1371600"/>
                <a:gd name="connsiteY0" fmla="*/ 1393858 h 1393858"/>
                <a:gd name="connsiteX1" fmla="*/ 76200 w 1371600"/>
                <a:gd name="connsiteY1" fmla="*/ 812833 h 1393858"/>
                <a:gd name="connsiteX2" fmla="*/ 119062 w 1371600"/>
                <a:gd name="connsiteY2" fmla="*/ 379446 h 1393858"/>
                <a:gd name="connsiteX3" fmla="*/ 204787 w 1371600"/>
                <a:gd name="connsiteY3" fmla="*/ 179421 h 1393858"/>
                <a:gd name="connsiteX4" fmla="*/ 347662 w 1371600"/>
                <a:gd name="connsiteY4" fmla="*/ 27021 h 1393858"/>
                <a:gd name="connsiteX5" fmla="*/ 500062 w 1371600"/>
                <a:gd name="connsiteY5" fmla="*/ 3208 h 1393858"/>
                <a:gd name="connsiteX6" fmla="*/ 747712 w 1371600"/>
                <a:gd name="connsiteY6" fmla="*/ 65121 h 1393858"/>
                <a:gd name="connsiteX7" fmla="*/ 947737 w 1371600"/>
                <a:gd name="connsiteY7" fmla="*/ 146083 h 1393858"/>
                <a:gd name="connsiteX8" fmla="*/ 1166812 w 1371600"/>
                <a:gd name="connsiteY8" fmla="*/ 212758 h 1393858"/>
                <a:gd name="connsiteX9" fmla="*/ 1371600 w 1371600"/>
                <a:gd name="connsiteY9" fmla="*/ 260383 h 139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1600" h="1393858">
                  <a:moveTo>
                    <a:pt x="0" y="1393858"/>
                  </a:moveTo>
                  <a:cubicBezTo>
                    <a:pt x="28178" y="1187879"/>
                    <a:pt x="56356" y="981901"/>
                    <a:pt x="76200" y="812833"/>
                  </a:cubicBezTo>
                  <a:cubicBezTo>
                    <a:pt x="96044" y="643765"/>
                    <a:pt x="97631" y="485015"/>
                    <a:pt x="119062" y="379446"/>
                  </a:cubicBezTo>
                  <a:cubicBezTo>
                    <a:pt x="140493" y="273877"/>
                    <a:pt x="166687" y="238159"/>
                    <a:pt x="204787" y="179421"/>
                  </a:cubicBezTo>
                  <a:cubicBezTo>
                    <a:pt x="242887" y="120683"/>
                    <a:pt x="298450" y="56390"/>
                    <a:pt x="347662" y="27021"/>
                  </a:cubicBezTo>
                  <a:cubicBezTo>
                    <a:pt x="396874" y="-2348"/>
                    <a:pt x="433387" y="-3142"/>
                    <a:pt x="500062" y="3208"/>
                  </a:cubicBezTo>
                  <a:cubicBezTo>
                    <a:pt x="566737" y="9558"/>
                    <a:pt x="673100" y="41309"/>
                    <a:pt x="747712" y="65121"/>
                  </a:cubicBezTo>
                  <a:cubicBezTo>
                    <a:pt x="822324" y="88933"/>
                    <a:pt x="877887" y="121477"/>
                    <a:pt x="947737" y="146083"/>
                  </a:cubicBezTo>
                  <a:cubicBezTo>
                    <a:pt x="1017587" y="170689"/>
                    <a:pt x="1096168" y="193708"/>
                    <a:pt x="1166812" y="212758"/>
                  </a:cubicBezTo>
                  <a:cubicBezTo>
                    <a:pt x="1237456" y="231808"/>
                    <a:pt x="1304528" y="246095"/>
                    <a:pt x="1371600" y="260383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805113" y="1004888"/>
              <a:ext cx="1552575" cy="1071562"/>
            </a:xfrm>
            <a:custGeom>
              <a:avLst/>
              <a:gdLst>
                <a:gd name="connsiteX0" fmla="*/ 0 w 1552575"/>
                <a:gd name="connsiteY0" fmla="*/ 0 h 1071562"/>
                <a:gd name="connsiteX1" fmla="*/ 114300 w 1552575"/>
                <a:gd name="connsiteY1" fmla="*/ 419100 h 1071562"/>
                <a:gd name="connsiteX2" fmla="*/ 285750 w 1552575"/>
                <a:gd name="connsiteY2" fmla="*/ 666750 h 1071562"/>
                <a:gd name="connsiteX3" fmla="*/ 571500 w 1552575"/>
                <a:gd name="connsiteY3" fmla="*/ 828675 h 1071562"/>
                <a:gd name="connsiteX4" fmla="*/ 890587 w 1552575"/>
                <a:gd name="connsiteY4" fmla="*/ 933450 h 1071562"/>
                <a:gd name="connsiteX5" fmla="*/ 1204912 w 1552575"/>
                <a:gd name="connsiteY5" fmla="*/ 1000125 h 1071562"/>
                <a:gd name="connsiteX6" fmla="*/ 1552575 w 1552575"/>
                <a:gd name="connsiteY6" fmla="*/ 1071562 h 107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2575" h="1071562">
                  <a:moveTo>
                    <a:pt x="0" y="0"/>
                  </a:moveTo>
                  <a:cubicBezTo>
                    <a:pt x="33337" y="153987"/>
                    <a:pt x="66675" y="307975"/>
                    <a:pt x="114300" y="419100"/>
                  </a:cubicBezTo>
                  <a:cubicBezTo>
                    <a:pt x="161925" y="530225"/>
                    <a:pt x="209550" y="598488"/>
                    <a:pt x="285750" y="666750"/>
                  </a:cubicBezTo>
                  <a:cubicBezTo>
                    <a:pt x="361950" y="735012"/>
                    <a:pt x="470694" y="784225"/>
                    <a:pt x="571500" y="828675"/>
                  </a:cubicBezTo>
                  <a:cubicBezTo>
                    <a:pt x="672306" y="873125"/>
                    <a:pt x="785018" y="904875"/>
                    <a:pt x="890587" y="933450"/>
                  </a:cubicBezTo>
                  <a:cubicBezTo>
                    <a:pt x="996156" y="962025"/>
                    <a:pt x="1204912" y="1000125"/>
                    <a:pt x="1204912" y="1000125"/>
                  </a:cubicBezTo>
                  <a:lnTo>
                    <a:pt x="1552575" y="1071562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471613" y="3023831"/>
              <a:ext cx="819150" cy="94219"/>
            </a:xfrm>
            <a:custGeom>
              <a:avLst/>
              <a:gdLst>
                <a:gd name="connsiteX0" fmla="*/ 0 w 828675"/>
                <a:gd name="connsiteY0" fmla="*/ 77262 h 108003"/>
                <a:gd name="connsiteX1" fmla="*/ 66675 w 828675"/>
                <a:gd name="connsiteY1" fmla="*/ 15349 h 108003"/>
                <a:gd name="connsiteX2" fmla="*/ 128587 w 828675"/>
                <a:gd name="connsiteY2" fmla="*/ 5824 h 108003"/>
                <a:gd name="connsiteX3" fmla="*/ 190500 w 828675"/>
                <a:gd name="connsiteY3" fmla="*/ 91549 h 108003"/>
                <a:gd name="connsiteX4" fmla="*/ 290512 w 828675"/>
                <a:gd name="connsiteY4" fmla="*/ 105837 h 108003"/>
                <a:gd name="connsiteX5" fmla="*/ 323850 w 828675"/>
                <a:gd name="connsiteY5" fmla="*/ 62974 h 108003"/>
                <a:gd name="connsiteX6" fmla="*/ 376237 w 828675"/>
                <a:gd name="connsiteY6" fmla="*/ 43924 h 108003"/>
                <a:gd name="connsiteX7" fmla="*/ 452437 w 828675"/>
                <a:gd name="connsiteY7" fmla="*/ 77262 h 108003"/>
                <a:gd name="connsiteX8" fmla="*/ 519112 w 828675"/>
                <a:gd name="connsiteY8" fmla="*/ 101074 h 108003"/>
                <a:gd name="connsiteX9" fmla="*/ 619125 w 828675"/>
                <a:gd name="connsiteY9" fmla="*/ 77262 h 108003"/>
                <a:gd name="connsiteX10" fmla="*/ 666750 w 828675"/>
                <a:gd name="connsiteY10" fmla="*/ 24874 h 108003"/>
                <a:gd name="connsiteX11" fmla="*/ 766762 w 828675"/>
                <a:gd name="connsiteY11" fmla="*/ 24874 h 108003"/>
                <a:gd name="connsiteX12" fmla="*/ 828675 w 828675"/>
                <a:gd name="connsiteY12" fmla="*/ 82024 h 108003"/>
                <a:gd name="connsiteX0" fmla="*/ 0 w 828675"/>
                <a:gd name="connsiteY0" fmla="*/ 77262 h 108003"/>
                <a:gd name="connsiteX1" fmla="*/ 66675 w 828675"/>
                <a:gd name="connsiteY1" fmla="*/ 15349 h 108003"/>
                <a:gd name="connsiteX2" fmla="*/ 128587 w 828675"/>
                <a:gd name="connsiteY2" fmla="*/ 5824 h 108003"/>
                <a:gd name="connsiteX3" fmla="*/ 190500 w 828675"/>
                <a:gd name="connsiteY3" fmla="*/ 91549 h 108003"/>
                <a:gd name="connsiteX4" fmla="*/ 290512 w 828675"/>
                <a:gd name="connsiteY4" fmla="*/ 105837 h 108003"/>
                <a:gd name="connsiteX5" fmla="*/ 323850 w 828675"/>
                <a:gd name="connsiteY5" fmla="*/ 62974 h 108003"/>
                <a:gd name="connsiteX6" fmla="*/ 376237 w 828675"/>
                <a:gd name="connsiteY6" fmla="*/ 43924 h 108003"/>
                <a:gd name="connsiteX7" fmla="*/ 452437 w 828675"/>
                <a:gd name="connsiteY7" fmla="*/ 77262 h 108003"/>
                <a:gd name="connsiteX8" fmla="*/ 519112 w 828675"/>
                <a:gd name="connsiteY8" fmla="*/ 101074 h 108003"/>
                <a:gd name="connsiteX9" fmla="*/ 619125 w 828675"/>
                <a:gd name="connsiteY9" fmla="*/ 77262 h 108003"/>
                <a:gd name="connsiteX10" fmla="*/ 635794 w 828675"/>
                <a:gd name="connsiteY10" fmla="*/ 22493 h 108003"/>
                <a:gd name="connsiteX11" fmla="*/ 766762 w 828675"/>
                <a:gd name="connsiteY11" fmla="*/ 24874 h 108003"/>
                <a:gd name="connsiteX12" fmla="*/ 828675 w 828675"/>
                <a:gd name="connsiteY12" fmla="*/ 82024 h 108003"/>
                <a:gd name="connsiteX0" fmla="*/ 0 w 828675"/>
                <a:gd name="connsiteY0" fmla="*/ 77262 h 108003"/>
                <a:gd name="connsiteX1" fmla="*/ 66675 w 828675"/>
                <a:gd name="connsiteY1" fmla="*/ 15349 h 108003"/>
                <a:gd name="connsiteX2" fmla="*/ 128587 w 828675"/>
                <a:gd name="connsiteY2" fmla="*/ 5824 h 108003"/>
                <a:gd name="connsiteX3" fmla="*/ 190500 w 828675"/>
                <a:gd name="connsiteY3" fmla="*/ 91549 h 108003"/>
                <a:gd name="connsiteX4" fmla="*/ 290512 w 828675"/>
                <a:gd name="connsiteY4" fmla="*/ 105837 h 108003"/>
                <a:gd name="connsiteX5" fmla="*/ 323850 w 828675"/>
                <a:gd name="connsiteY5" fmla="*/ 62974 h 108003"/>
                <a:gd name="connsiteX6" fmla="*/ 376237 w 828675"/>
                <a:gd name="connsiteY6" fmla="*/ 43924 h 108003"/>
                <a:gd name="connsiteX7" fmla="*/ 452437 w 828675"/>
                <a:gd name="connsiteY7" fmla="*/ 77262 h 108003"/>
                <a:gd name="connsiteX8" fmla="*/ 519112 w 828675"/>
                <a:gd name="connsiteY8" fmla="*/ 101074 h 108003"/>
                <a:gd name="connsiteX9" fmla="*/ 590550 w 828675"/>
                <a:gd name="connsiteY9" fmla="*/ 74881 h 108003"/>
                <a:gd name="connsiteX10" fmla="*/ 635794 w 828675"/>
                <a:gd name="connsiteY10" fmla="*/ 22493 h 108003"/>
                <a:gd name="connsiteX11" fmla="*/ 766762 w 828675"/>
                <a:gd name="connsiteY11" fmla="*/ 24874 h 108003"/>
                <a:gd name="connsiteX12" fmla="*/ 828675 w 828675"/>
                <a:gd name="connsiteY12" fmla="*/ 82024 h 108003"/>
                <a:gd name="connsiteX0" fmla="*/ 0 w 828675"/>
                <a:gd name="connsiteY0" fmla="*/ 77262 h 108003"/>
                <a:gd name="connsiteX1" fmla="*/ 66675 w 828675"/>
                <a:gd name="connsiteY1" fmla="*/ 15349 h 108003"/>
                <a:gd name="connsiteX2" fmla="*/ 128587 w 828675"/>
                <a:gd name="connsiteY2" fmla="*/ 5824 h 108003"/>
                <a:gd name="connsiteX3" fmla="*/ 190500 w 828675"/>
                <a:gd name="connsiteY3" fmla="*/ 91549 h 108003"/>
                <a:gd name="connsiteX4" fmla="*/ 290512 w 828675"/>
                <a:gd name="connsiteY4" fmla="*/ 105837 h 108003"/>
                <a:gd name="connsiteX5" fmla="*/ 323850 w 828675"/>
                <a:gd name="connsiteY5" fmla="*/ 62974 h 108003"/>
                <a:gd name="connsiteX6" fmla="*/ 376237 w 828675"/>
                <a:gd name="connsiteY6" fmla="*/ 43924 h 108003"/>
                <a:gd name="connsiteX7" fmla="*/ 452437 w 828675"/>
                <a:gd name="connsiteY7" fmla="*/ 77262 h 108003"/>
                <a:gd name="connsiteX8" fmla="*/ 519112 w 828675"/>
                <a:gd name="connsiteY8" fmla="*/ 101074 h 108003"/>
                <a:gd name="connsiteX9" fmla="*/ 590550 w 828675"/>
                <a:gd name="connsiteY9" fmla="*/ 74881 h 108003"/>
                <a:gd name="connsiteX10" fmla="*/ 635794 w 828675"/>
                <a:gd name="connsiteY10" fmla="*/ 22493 h 108003"/>
                <a:gd name="connsiteX11" fmla="*/ 702469 w 828675"/>
                <a:gd name="connsiteY11" fmla="*/ 58211 h 108003"/>
                <a:gd name="connsiteX12" fmla="*/ 828675 w 828675"/>
                <a:gd name="connsiteY12" fmla="*/ 82024 h 108003"/>
                <a:gd name="connsiteX0" fmla="*/ 0 w 819150"/>
                <a:gd name="connsiteY0" fmla="*/ 77262 h 108003"/>
                <a:gd name="connsiteX1" fmla="*/ 66675 w 819150"/>
                <a:gd name="connsiteY1" fmla="*/ 15349 h 108003"/>
                <a:gd name="connsiteX2" fmla="*/ 128587 w 819150"/>
                <a:gd name="connsiteY2" fmla="*/ 5824 h 108003"/>
                <a:gd name="connsiteX3" fmla="*/ 190500 w 819150"/>
                <a:gd name="connsiteY3" fmla="*/ 91549 h 108003"/>
                <a:gd name="connsiteX4" fmla="*/ 290512 w 819150"/>
                <a:gd name="connsiteY4" fmla="*/ 105837 h 108003"/>
                <a:gd name="connsiteX5" fmla="*/ 323850 w 819150"/>
                <a:gd name="connsiteY5" fmla="*/ 62974 h 108003"/>
                <a:gd name="connsiteX6" fmla="*/ 376237 w 819150"/>
                <a:gd name="connsiteY6" fmla="*/ 43924 h 108003"/>
                <a:gd name="connsiteX7" fmla="*/ 452437 w 819150"/>
                <a:gd name="connsiteY7" fmla="*/ 77262 h 108003"/>
                <a:gd name="connsiteX8" fmla="*/ 519112 w 819150"/>
                <a:gd name="connsiteY8" fmla="*/ 101074 h 108003"/>
                <a:gd name="connsiteX9" fmla="*/ 590550 w 819150"/>
                <a:gd name="connsiteY9" fmla="*/ 74881 h 108003"/>
                <a:gd name="connsiteX10" fmla="*/ 635794 w 819150"/>
                <a:gd name="connsiteY10" fmla="*/ 22493 h 108003"/>
                <a:gd name="connsiteX11" fmla="*/ 702469 w 819150"/>
                <a:gd name="connsiteY11" fmla="*/ 58211 h 108003"/>
                <a:gd name="connsiteX12" fmla="*/ 819150 w 819150"/>
                <a:gd name="connsiteY12" fmla="*/ 96311 h 108003"/>
                <a:gd name="connsiteX0" fmla="*/ 0 w 819150"/>
                <a:gd name="connsiteY0" fmla="*/ 77262 h 108003"/>
                <a:gd name="connsiteX1" fmla="*/ 66675 w 819150"/>
                <a:gd name="connsiteY1" fmla="*/ 15349 h 108003"/>
                <a:gd name="connsiteX2" fmla="*/ 128587 w 819150"/>
                <a:gd name="connsiteY2" fmla="*/ 5824 h 108003"/>
                <a:gd name="connsiteX3" fmla="*/ 190500 w 819150"/>
                <a:gd name="connsiteY3" fmla="*/ 91549 h 108003"/>
                <a:gd name="connsiteX4" fmla="*/ 290512 w 819150"/>
                <a:gd name="connsiteY4" fmla="*/ 105837 h 108003"/>
                <a:gd name="connsiteX5" fmla="*/ 323850 w 819150"/>
                <a:gd name="connsiteY5" fmla="*/ 62974 h 108003"/>
                <a:gd name="connsiteX6" fmla="*/ 376237 w 819150"/>
                <a:gd name="connsiteY6" fmla="*/ 43924 h 108003"/>
                <a:gd name="connsiteX7" fmla="*/ 452437 w 819150"/>
                <a:gd name="connsiteY7" fmla="*/ 77262 h 108003"/>
                <a:gd name="connsiteX8" fmla="*/ 519112 w 819150"/>
                <a:gd name="connsiteY8" fmla="*/ 101074 h 108003"/>
                <a:gd name="connsiteX9" fmla="*/ 590550 w 819150"/>
                <a:gd name="connsiteY9" fmla="*/ 74881 h 108003"/>
                <a:gd name="connsiteX10" fmla="*/ 635794 w 819150"/>
                <a:gd name="connsiteY10" fmla="*/ 22493 h 108003"/>
                <a:gd name="connsiteX11" fmla="*/ 702469 w 819150"/>
                <a:gd name="connsiteY11" fmla="*/ 58211 h 108003"/>
                <a:gd name="connsiteX12" fmla="*/ 819150 w 819150"/>
                <a:gd name="connsiteY12" fmla="*/ 96311 h 108003"/>
                <a:gd name="connsiteX0" fmla="*/ 0 w 819150"/>
                <a:gd name="connsiteY0" fmla="*/ 77262 h 108003"/>
                <a:gd name="connsiteX1" fmla="*/ 66675 w 819150"/>
                <a:gd name="connsiteY1" fmla="*/ 15349 h 108003"/>
                <a:gd name="connsiteX2" fmla="*/ 128587 w 819150"/>
                <a:gd name="connsiteY2" fmla="*/ 5824 h 108003"/>
                <a:gd name="connsiteX3" fmla="*/ 190500 w 819150"/>
                <a:gd name="connsiteY3" fmla="*/ 91549 h 108003"/>
                <a:gd name="connsiteX4" fmla="*/ 290512 w 819150"/>
                <a:gd name="connsiteY4" fmla="*/ 105837 h 108003"/>
                <a:gd name="connsiteX5" fmla="*/ 323850 w 819150"/>
                <a:gd name="connsiteY5" fmla="*/ 62974 h 108003"/>
                <a:gd name="connsiteX6" fmla="*/ 376237 w 819150"/>
                <a:gd name="connsiteY6" fmla="*/ 43924 h 108003"/>
                <a:gd name="connsiteX7" fmla="*/ 452437 w 819150"/>
                <a:gd name="connsiteY7" fmla="*/ 77262 h 108003"/>
                <a:gd name="connsiteX8" fmla="*/ 519112 w 819150"/>
                <a:gd name="connsiteY8" fmla="*/ 101074 h 108003"/>
                <a:gd name="connsiteX9" fmla="*/ 590550 w 819150"/>
                <a:gd name="connsiteY9" fmla="*/ 74881 h 108003"/>
                <a:gd name="connsiteX10" fmla="*/ 635794 w 819150"/>
                <a:gd name="connsiteY10" fmla="*/ 22493 h 108003"/>
                <a:gd name="connsiteX11" fmla="*/ 702469 w 819150"/>
                <a:gd name="connsiteY11" fmla="*/ 58211 h 108003"/>
                <a:gd name="connsiteX12" fmla="*/ 819150 w 819150"/>
                <a:gd name="connsiteY12" fmla="*/ 89167 h 108003"/>
                <a:gd name="connsiteX0" fmla="*/ 0 w 819150"/>
                <a:gd name="connsiteY0" fmla="*/ 77262 h 109226"/>
                <a:gd name="connsiteX1" fmla="*/ 66675 w 819150"/>
                <a:gd name="connsiteY1" fmla="*/ 15349 h 109226"/>
                <a:gd name="connsiteX2" fmla="*/ 128587 w 819150"/>
                <a:gd name="connsiteY2" fmla="*/ 5824 h 109226"/>
                <a:gd name="connsiteX3" fmla="*/ 190500 w 819150"/>
                <a:gd name="connsiteY3" fmla="*/ 91549 h 109226"/>
                <a:gd name="connsiteX4" fmla="*/ 290512 w 819150"/>
                <a:gd name="connsiteY4" fmla="*/ 105837 h 109226"/>
                <a:gd name="connsiteX5" fmla="*/ 330994 w 819150"/>
                <a:gd name="connsiteY5" fmla="*/ 46305 h 109226"/>
                <a:gd name="connsiteX6" fmla="*/ 376237 w 819150"/>
                <a:gd name="connsiteY6" fmla="*/ 43924 h 109226"/>
                <a:gd name="connsiteX7" fmla="*/ 452437 w 819150"/>
                <a:gd name="connsiteY7" fmla="*/ 77262 h 109226"/>
                <a:gd name="connsiteX8" fmla="*/ 519112 w 819150"/>
                <a:gd name="connsiteY8" fmla="*/ 101074 h 109226"/>
                <a:gd name="connsiteX9" fmla="*/ 590550 w 819150"/>
                <a:gd name="connsiteY9" fmla="*/ 74881 h 109226"/>
                <a:gd name="connsiteX10" fmla="*/ 635794 w 819150"/>
                <a:gd name="connsiteY10" fmla="*/ 22493 h 109226"/>
                <a:gd name="connsiteX11" fmla="*/ 702469 w 819150"/>
                <a:gd name="connsiteY11" fmla="*/ 58211 h 109226"/>
                <a:gd name="connsiteX12" fmla="*/ 819150 w 819150"/>
                <a:gd name="connsiteY12" fmla="*/ 89167 h 109226"/>
                <a:gd name="connsiteX0" fmla="*/ 0 w 819150"/>
                <a:gd name="connsiteY0" fmla="*/ 77262 h 109226"/>
                <a:gd name="connsiteX1" fmla="*/ 66675 w 819150"/>
                <a:gd name="connsiteY1" fmla="*/ 15349 h 109226"/>
                <a:gd name="connsiteX2" fmla="*/ 128587 w 819150"/>
                <a:gd name="connsiteY2" fmla="*/ 5824 h 109226"/>
                <a:gd name="connsiteX3" fmla="*/ 190500 w 819150"/>
                <a:gd name="connsiteY3" fmla="*/ 91549 h 109226"/>
                <a:gd name="connsiteX4" fmla="*/ 290512 w 819150"/>
                <a:gd name="connsiteY4" fmla="*/ 105837 h 109226"/>
                <a:gd name="connsiteX5" fmla="*/ 330994 w 819150"/>
                <a:gd name="connsiteY5" fmla="*/ 46305 h 109226"/>
                <a:gd name="connsiteX6" fmla="*/ 390524 w 819150"/>
                <a:gd name="connsiteY6" fmla="*/ 17730 h 109226"/>
                <a:gd name="connsiteX7" fmla="*/ 452437 w 819150"/>
                <a:gd name="connsiteY7" fmla="*/ 77262 h 109226"/>
                <a:gd name="connsiteX8" fmla="*/ 519112 w 819150"/>
                <a:gd name="connsiteY8" fmla="*/ 101074 h 109226"/>
                <a:gd name="connsiteX9" fmla="*/ 590550 w 819150"/>
                <a:gd name="connsiteY9" fmla="*/ 74881 h 109226"/>
                <a:gd name="connsiteX10" fmla="*/ 635794 w 819150"/>
                <a:gd name="connsiteY10" fmla="*/ 22493 h 109226"/>
                <a:gd name="connsiteX11" fmla="*/ 702469 w 819150"/>
                <a:gd name="connsiteY11" fmla="*/ 58211 h 109226"/>
                <a:gd name="connsiteX12" fmla="*/ 819150 w 819150"/>
                <a:gd name="connsiteY12" fmla="*/ 89167 h 109226"/>
                <a:gd name="connsiteX0" fmla="*/ 0 w 819150"/>
                <a:gd name="connsiteY0" fmla="*/ 77262 h 109226"/>
                <a:gd name="connsiteX1" fmla="*/ 66675 w 819150"/>
                <a:gd name="connsiteY1" fmla="*/ 15349 h 109226"/>
                <a:gd name="connsiteX2" fmla="*/ 128587 w 819150"/>
                <a:gd name="connsiteY2" fmla="*/ 5824 h 109226"/>
                <a:gd name="connsiteX3" fmla="*/ 190500 w 819150"/>
                <a:gd name="connsiteY3" fmla="*/ 91549 h 109226"/>
                <a:gd name="connsiteX4" fmla="*/ 290512 w 819150"/>
                <a:gd name="connsiteY4" fmla="*/ 105837 h 109226"/>
                <a:gd name="connsiteX5" fmla="*/ 330994 w 819150"/>
                <a:gd name="connsiteY5" fmla="*/ 46305 h 109226"/>
                <a:gd name="connsiteX6" fmla="*/ 390524 w 819150"/>
                <a:gd name="connsiteY6" fmla="*/ 17730 h 109226"/>
                <a:gd name="connsiteX7" fmla="*/ 476249 w 819150"/>
                <a:gd name="connsiteY7" fmla="*/ 74881 h 109226"/>
                <a:gd name="connsiteX8" fmla="*/ 519112 w 819150"/>
                <a:gd name="connsiteY8" fmla="*/ 101074 h 109226"/>
                <a:gd name="connsiteX9" fmla="*/ 590550 w 819150"/>
                <a:gd name="connsiteY9" fmla="*/ 74881 h 109226"/>
                <a:gd name="connsiteX10" fmla="*/ 635794 w 819150"/>
                <a:gd name="connsiteY10" fmla="*/ 22493 h 109226"/>
                <a:gd name="connsiteX11" fmla="*/ 702469 w 819150"/>
                <a:gd name="connsiteY11" fmla="*/ 58211 h 109226"/>
                <a:gd name="connsiteX12" fmla="*/ 819150 w 819150"/>
                <a:gd name="connsiteY12" fmla="*/ 89167 h 109226"/>
                <a:gd name="connsiteX0" fmla="*/ 0 w 819150"/>
                <a:gd name="connsiteY0" fmla="*/ 77262 h 109226"/>
                <a:gd name="connsiteX1" fmla="*/ 66675 w 819150"/>
                <a:gd name="connsiteY1" fmla="*/ 15349 h 109226"/>
                <a:gd name="connsiteX2" fmla="*/ 128587 w 819150"/>
                <a:gd name="connsiteY2" fmla="*/ 5824 h 109226"/>
                <a:gd name="connsiteX3" fmla="*/ 190500 w 819150"/>
                <a:gd name="connsiteY3" fmla="*/ 91549 h 109226"/>
                <a:gd name="connsiteX4" fmla="*/ 290512 w 819150"/>
                <a:gd name="connsiteY4" fmla="*/ 105837 h 109226"/>
                <a:gd name="connsiteX5" fmla="*/ 330994 w 819150"/>
                <a:gd name="connsiteY5" fmla="*/ 46305 h 109226"/>
                <a:gd name="connsiteX6" fmla="*/ 390524 w 819150"/>
                <a:gd name="connsiteY6" fmla="*/ 17730 h 109226"/>
                <a:gd name="connsiteX7" fmla="*/ 476249 w 819150"/>
                <a:gd name="connsiteY7" fmla="*/ 74881 h 109226"/>
                <a:gd name="connsiteX8" fmla="*/ 535780 w 819150"/>
                <a:gd name="connsiteY8" fmla="*/ 79643 h 109226"/>
                <a:gd name="connsiteX9" fmla="*/ 590550 w 819150"/>
                <a:gd name="connsiteY9" fmla="*/ 74881 h 109226"/>
                <a:gd name="connsiteX10" fmla="*/ 635794 w 819150"/>
                <a:gd name="connsiteY10" fmla="*/ 22493 h 109226"/>
                <a:gd name="connsiteX11" fmla="*/ 702469 w 819150"/>
                <a:gd name="connsiteY11" fmla="*/ 58211 h 109226"/>
                <a:gd name="connsiteX12" fmla="*/ 819150 w 819150"/>
                <a:gd name="connsiteY12" fmla="*/ 89167 h 109226"/>
                <a:gd name="connsiteX0" fmla="*/ 0 w 819150"/>
                <a:gd name="connsiteY0" fmla="*/ 77262 h 109226"/>
                <a:gd name="connsiteX1" fmla="*/ 66675 w 819150"/>
                <a:gd name="connsiteY1" fmla="*/ 15349 h 109226"/>
                <a:gd name="connsiteX2" fmla="*/ 128587 w 819150"/>
                <a:gd name="connsiteY2" fmla="*/ 5824 h 109226"/>
                <a:gd name="connsiteX3" fmla="*/ 190500 w 819150"/>
                <a:gd name="connsiteY3" fmla="*/ 91549 h 109226"/>
                <a:gd name="connsiteX4" fmla="*/ 290512 w 819150"/>
                <a:gd name="connsiteY4" fmla="*/ 105837 h 109226"/>
                <a:gd name="connsiteX5" fmla="*/ 330994 w 819150"/>
                <a:gd name="connsiteY5" fmla="*/ 46305 h 109226"/>
                <a:gd name="connsiteX6" fmla="*/ 390524 w 819150"/>
                <a:gd name="connsiteY6" fmla="*/ 17730 h 109226"/>
                <a:gd name="connsiteX7" fmla="*/ 476249 w 819150"/>
                <a:gd name="connsiteY7" fmla="*/ 74881 h 109226"/>
                <a:gd name="connsiteX8" fmla="*/ 535780 w 819150"/>
                <a:gd name="connsiteY8" fmla="*/ 79643 h 109226"/>
                <a:gd name="connsiteX9" fmla="*/ 590550 w 819150"/>
                <a:gd name="connsiteY9" fmla="*/ 53450 h 109226"/>
                <a:gd name="connsiteX10" fmla="*/ 635794 w 819150"/>
                <a:gd name="connsiteY10" fmla="*/ 22493 h 109226"/>
                <a:gd name="connsiteX11" fmla="*/ 702469 w 819150"/>
                <a:gd name="connsiteY11" fmla="*/ 58211 h 109226"/>
                <a:gd name="connsiteX12" fmla="*/ 819150 w 819150"/>
                <a:gd name="connsiteY12" fmla="*/ 89167 h 109226"/>
                <a:gd name="connsiteX0" fmla="*/ 0 w 819150"/>
                <a:gd name="connsiteY0" fmla="*/ 77262 h 109226"/>
                <a:gd name="connsiteX1" fmla="*/ 66675 w 819150"/>
                <a:gd name="connsiteY1" fmla="*/ 15349 h 109226"/>
                <a:gd name="connsiteX2" fmla="*/ 128587 w 819150"/>
                <a:gd name="connsiteY2" fmla="*/ 5824 h 109226"/>
                <a:gd name="connsiteX3" fmla="*/ 190500 w 819150"/>
                <a:gd name="connsiteY3" fmla="*/ 91549 h 109226"/>
                <a:gd name="connsiteX4" fmla="*/ 290512 w 819150"/>
                <a:gd name="connsiteY4" fmla="*/ 105837 h 109226"/>
                <a:gd name="connsiteX5" fmla="*/ 330994 w 819150"/>
                <a:gd name="connsiteY5" fmla="*/ 46305 h 109226"/>
                <a:gd name="connsiteX6" fmla="*/ 390524 w 819150"/>
                <a:gd name="connsiteY6" fmla="*/ 17730 h 109226"/>
                <a:gd name="connsiteX7" fmla="*/ 476249 w 819150"/>
                <a:gd name="connsiteY7" fmla="*/ 74881 h 109226"/>
                <a:gd name="connsiteX8" fmla="*/ 535780 w 819150"/>
                <a:gd name="connsiteY8" fmla="*/ 79643 h 109226"/>
                <a:gd name="connsiteX9" fmla="*/ 590550 w 819150"/>
                <a:gd name="connsiteY9" fmla="*/ 53450 h 109226"/>
                <a:gd name="connsiteX10" fmla="*/ 652463 w 819150"/>
                <a:gd name="connsiteY10" fmla="*/ 8205 h 109226"/>
                <a:gd name="connsiteX11" fmla="*/ 702469 w 819150"/>
                <a:gd name="connsiteY11" fmla="*/ 58211 h 109226"/>
                <a:gd name="connsiteX12" fmla="*/ 819150 w 819150"/>
                <a:gd name="connsiteY12" fmla="*/ 89167 h 109226"/>
                <a:gd name="connsiteX0" fmla="*/ 0 w 819150"/>
                <a:gd name="connsiteY0" fmla="*/ 77262 h 109226"/>
                <a:gd name="connsiteX1" fmla="*/ 66675 w 819150"/>
                <a:gd name="connsiteY1" fmla="*/ 15349 h 109226"/>
                <a:gd name="connsiteX2" fmla="*/ 128587 w 819150"/>
                <a:gd name="connsiteY2" fmla="*/ 5824 h 109226"/>
                <a:gd name="connsiteX3" fmla="*/ 190500 w 819150"/>
                <a:gd name="connsiteY3" fmla="*/ 91549 h 109226"/>
                <a:gd name="connsiteX4" fmla="*/ 290512 w 819150"/>
                <a:gd name="connsiteY4" fmla="*/ 105837 h 109226"/>
                <a:gd name="connsiteX5" fmla="*/ 330994 w 819150"/>
                <a:gd name="connsiteY5" fmla="*/ 46305 h 109226"/>
                <a:gd name="connsiteX6" fmla="*/ 390524 w 819150"/>
                <a:gd name="connsiteY6" fmla="*/ 17730 h 109226"/>
                <a:gd name="connsiteX7" fmla="*/ 476249 w 819150"/>
                <a:gd name="connsiteY7" fmla="*/ 74881 h 109226"/>
                <a:gd name="connsiteX8" fmla="*/ 535780 w 819150"/>
                <a:gd name="connsiteY8" fmla="*/ 79643 h 109226"/>
                <a:gd name="connsiteX9" fmla="*/ 590550 w 819150"/>
                <a:gd name="connsiteY9" fmla="*/ 53450 h 109226"/>
                <a:gd name="connsiteX10" fmla="*/ 652463 w 819150"/>
                <a:gd name="connsiteY10" fmla="*/ 8205 h 109226"/>
                <a:gd name="connsiteX11" fmla="*/ 721519 w 819150"/>
                <a:gd name="connsiteY11" fmla="*/ 55829 h 109226"/>
                <a:gd name="connsiteX12" fmla="*/ 819150 w 819150"/>
                <a:gd name="connsiteY12" fmla="*/ 89167 h 109226"/>
                <a:gd name="connsiteX0" fmla="*/ 0 w 819150"/>
                <a:gd name="connsiteY0" fmla="*/ 77262 h 103921"/>
                <a:gd name="connsiteX1" fmla="*/ 66675 w 819150"/>
                <a:gd name="connsiteY1" fmla="*/ 15349 h 103921"/>
                <a:gd name="connsiteX2" fmla="*/ 128587 w 819150"/>
                <a:gd name="connsiteY2" fmla="*/ 5824 h 103921"/>
                <a:gd name="connsiteX3" fmla="*/ 190500 w 819150"/>
                <a:gd name="connsiteY3" fmla="*/ 91549 h 103921"/>
                <a:gd name="connsiteX4" fmla="*/ 292894 w 819150"/>
                <a:gd name="connsiteY4" fmla="*/ 98694 h 103921"/>
                <a:gd name="connsiteX5" fmla="*/ 330994 w 819150"/>
                <a:gd name="connsiteY5" fmla="*/ 46305 h 103921"/>
                <a:gd name="connsiteX6" fmla="*/ 390524 w 819150"/>
                <a:gd name="connsiteY6" fmla="*/ 17730 h 103921"/>
                <a:gd name="connsiteX7" fmla="*/ 476249 w 819150"/>
                <a:gd name="connsiteY7" fmla="*/ 74881 h 103921"/>
                <a:gd name="connsiteX8" fmla="*/ 535780 w 819150"/>
                <a:gd name="connsiteY8" fmla="*/ 79643 h 103921"/>
                <a:gd name="connsiteX9" fmla="*/ 590550 w 819150"/>
                <a:gd name="connsiteY9" fmla="*/ 53450 h 103921"/>
                <a:gd name="connsiteX10" fmla="*/ 652463 w 819150"/>
                <a:gd name="connsiteY10" fmla="*/ 8205 h 103921"/>
                <a:gd name="connsiteX11" fmla="*/ 721519 w 819150"/>
                <a:gd name="connsiteY11" fmla="*/ 55829 h 103921"/>
                <a:gd name="connsiteX12" fmla="*/ 819150 w 819150"/>
                <a:gd name="connsiteY12" fmla="*/ 89167 h 103921"/>
                <a:gd name="connsiteX0" fmla="*/ 0 w 819150"/>
                <a:gd name="connsiteY0" fmla="*/ 76557 h 100077"/>
                <a:gd name="connsiteX1" fmla="*/ 66675 w 819150"/>
                <a:gd name="connsiteY1" fmla="*/ 14644 h 100077"/>
                <a:gd name="connsiteX2" fmla="*/ 128587 w 819150"/>
                <a:gd name="connsiteY2" fmla="*/ 5119 h 100077"/>
                <a:gd name="connsiteX3" fmla="*/ 190500 w 819150"/>
                <a:gd name="connsiteY3" fmla="*/ 81319 h 100077"/>
                <a:gd name="connsiteX4" fmla="*/ 292894 w 819150"/>
                <a:gd name="connsiteY4" fmla="*/ 97989 h 100077"/>
                <a:gd name="connsiteX5" fmla="*/ 330994 w 819150"/>
                <a:gd name="connsiteY5" fmla="*/ 45600 h 100077"/>
                <a:gd name="connsiteX6" fmla="*/ 390524 w 819150"/>
                <a:gd name="connsiteY6" fmla="*/ 17025 h 100077"/>
                <a:gd name="connsiteX7" fmla="*/ 476249 w 819150"/>
                <a:gd name="connsiteY7" fmla="*/ 74176 h 100077"/>
                <a:gd name="connsiteX8" fmla="*/ 535780 w 819150"/>
                <a:gd name="connsiteY8" fmla="*/ 78938 h 100077"/>
                <a:gd name="connsiteX9" fmla="*/ 590550 w 819150"/>
                <a:gd name="connsiteY9" fmla="*/ 52745 h 100077"/>
                <a:gd name="connsiteX10" fmla="*/ 652463 w 819150"/>
                <a:gd name="connsiteY10" fmla="*/ 7500 h 100077"/>
                <a:gd name="connsiteX11" fmla="*/ 721519 w 819150"/>
                <a:gd name="connsiteY11" fmla="*/ 55124 h 100077"/>
                <a:gd name="connsiteX12" fmla="*/ 819150 w 819150"/>
                <a:gd name="connsiteY12" fmla="*/ 88462 h 100077"/>
                <a:gd name="connsiteX0" fmla="*/ 0 w 819150"/>
                <a:gd name="connsiteY0" fmla="*/ 76557 h 94219"/>
                <a:gd name="connsiteX1" fmla="*/ 66675 w 819150"/>
                <a:gd name="connsiteY1" fmla="*/ 14644 h 94219"/>
                <a:gd name="connsiteX2" fmla="*/ 128587 w 819150"/>
                <a:gd name="connsiteY2" fmla="*/ 5119 h 94219"/>
                <a:gd name="connsiteX3" fmla="*/ 190500 w 819150"/>
                <a:gd name="connsiteY3" fmla="*/ 81319 h 94219"/>
                <a:gd name="connsiteX4" fmla="*/ 269081 w 819150"/>
                <a:gd name="connsiteY4" fmla="*/ 90846 h 94219"/>
                <a:gd name="connsiteX5" fmla="*/ 330994 w 819150"/>
                <a:gd name="connsiteY5" fmla="*/ 45600 h 94219"/>
                <a:gd name="connsiteX6" fmla="*/ 390524 w 819150"/>
                <a:gd name="connsiteY6" fmla="*/ 17025 h 94219"/>
                <a:gd name="connsiteX7" fmla="*/ 476249 w 819150"/>
                <a:gd name="connsiteY7" fmla="*/ 74176 h 94219"/>
                <a:gd name="connsiteX8" fmla="*/ 535780 w 819150"/>
                <a:gd name="connsiteY8" fmla="*/ 78938 h 94219"/>
                <a:gd name="connsiteX9" fmla="*/ 590550 w 819150"/>
                <a:gd name="connsiteY9" fmla="*/ 52745 h 94219"/>
                <a:gd name="connsiteX10" fmla="*/ 652463 w 819150"/>
                <a:gd name="connsiteY10" fmla="*/ 7500 h 94219"/>
                <a:gd name="connsiteX11" fmla="*/ 721519 w 819150"/>
                <a:gd name="connsiteY11" fmla="*/ 55124 h 94219"/>
                <a:gd name="connsiteX12" fmla="*/ 819150 w 819150"/>
                <a:gd name="connsiteY12" fmla="*/ 88462 h 9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9150" h="94219">
                  <a:moveTo>
                    <a:pt x="0" y="76557"/>
                  </a:moveTo>
                  <a:cubicBezTo>
                    <a:pt x="22622" y="51553"/>
                    <a:pt x="45244" y="26550"/>
                    <a:pt x="66675" y="14644"/>
                  </a:cubicBezTo>
                  <a:cubicBezTo>
                    <a:pt x="88106" y="2738"/>
                    <a:pt x="107950" y="-5993"/>
                    <a:pt x="128587" y="5119"/>
                  </a:cubicBezTo>
                  <a:cubicBezTo>
                    <a:pt x="149224" y="16231"/>
                    <a:pt x="167084" y="67031"/>
                    <a:pt x="190500" y="81319"/>
                  </a:cubicBezTo>
                  <a:cubicBezTo>
                    <a:pt x="213916" y="95607"/>
                    <a:pt x="245665" y="96799"/>
                    <a:pt x="269081" y="90846"/>
                  </a:cubicBezTo>
                  <a:cubicBezTo>
                    <a:pt x="292497" y="84893"/>
                    <a:pt x="310753" y="57904"/>
                    <a:pt x="330994" y="45600"/>
                  </a:cubicBezTo>
                  <a:cubicBezTo>
                    <a:pt x="351235" y="33296"/>
                    <a:pt x="366315" y="12262"/>
                    <a:pt x="390524" y="17025"/>
                  </a:cubicBezTo>
                  <a:cubicBezTo>
                    <a:pt x="414733" y="21788"/>
                    <a:pt x="452040" y="63857"/>
                    <a:pt x="476249" y="74176"/>
                  </a:cubicBezTo>
                  <a:cubicBezTo>
                    <a:pt x="500458" y="84495"/>
                    <a:pt x="516730" y="82510"/>
                    <a:pt x="535780" y="78938"/>
                  </a:cubicBezTo>
                  <a:cubicBezTo>
                    <a:pt x="554830" y="75366"/>
                    <a:pt x="571103" y="64651"/>
                    <a:pt x="590550" y="52745"/>
                  </a:cubicBezTo>
                  <a:cubicBezTo>
                    <a:pt x="609997" y="40839"/>
                    <a:pt x="630635" y="7104"/>
                    <a:pt x="652463" y="7500"/>
                  </a:cubicBezTo>
                  <a:cubicBezTo>
                    <a:pt x="674291" y="7896"/>
                    <a:pt x="693738" y="41630"/>
                    <a:pt x="721519" y="55124"/>
                  </a:cubicBezTo>
                  <a:cubicBezTo>
                    <a:pt x="749300" y="68618"/>
                    <a:pt x="765968" y="88462"/>
                    <a:pt x="819150" y="88462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371606" y="3410559"/>
              <a:ext cx="37147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043816" y="3410559"/>
              <a:ext cx="26193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5077066"/>
                </p:ext>
              </p:extLst>
            </p:nvPr>
          </p:nvGraphicFramePr>
          <p:xfrm>
            <a:off x="1722443" y="1360215"/>
            <a:ext cx="520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5" name="Equation" r:id="rId3" imgW="520560" imgH="228600" progId="Equation.DSMT4">
                    <p:embed/>
                  </p:oleObj>
                </mc:Choice>
                <mc:Fallback>
                  <p:oleObj name="Equation" r:id="rId3" imgW="520560" imgH="228600" progId="Equation.DSMT4">
                    <p:embed/>
                    <p:pic>
                      <p:nvPicPr>
                        <p:cNvPr id="15" name="Object 1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22443" y="1360215"/>
                          <a:ext cx="5207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567322" y="1932343"/>
            <a:ext cx="6604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6" name="Equation" r:id="rId5" imgW="660240" imgH="342720" progId="Equation.DSMT4">
                    <p:embed/>
                  </p:oleObj>
                </mc:Choice>
                <mc:Fallback>
                  <p:oleObj name="Equation" r:id="rId5" imgW="660240" imgH="34272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67322" y="1932343"/>
                          <a:ext cx="6604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4634964"/>
                </p:ext>
              </p:extLst>
            </p:nvPr>
          </p:nvGraphicFramePr>
          <p:xfrm>
            <a:off x="1744975" y="3261516"/>
            <a:ext cx="279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7" name="Equation" r:id="rId7" imgW="279360" imgH="317160" progId="Equation.DSMT4">
                    <p:embed/>
                  </p:oleObj>
                </mc:Choice>
                <mc:Fallback>
                  <p:oleObj name="Equation" r:id="rId7" imgW="279360" imgH="31716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744975" y="3261516"/>
                          <a:ext cx="2794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0880822"/>
                </p:ext>
              </p:extLst>
            </p:nvPr>
          </p:nvGraphicFramePr>
          <p:xfrm>
            <a:off x="2470783" y="3205168"/>
            <a:ext cx="5080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8" name="Equation" r:id="rId9" imgW="507960" imgH="266400" progId="Equation.DSMT4">
                    <p:embed/>
                  </p:oleObj>
                </mc:Choice>
                <mc:Fallback>
                  <p:oleObj name="Equation" r:id="rId9" imgW="507960" imgH="26640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470783" y="3205168"/>
                          <a:ext cx="5080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7803305"/>
                </p:ext>
              </p:extLst>
            </p:nvPr>
          </p:nvGraphicFramePr>
          <p:xfrm>
            <a:off x="4130396" y="2997243"/>
            <a:ext cx="2032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9" name="Equation" r:id="rId11" imgW="203040" imgH="215640" progId="Equation.DSMT4">
                    <p:embed/>
                  </p:oleObj>
                </mc:Choice>
                <mc:Fallback>
                  <p:oleObj name="Equation" r:id="rId11" imgW="203040" imgH="21564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130396" y="2997243"/>
                          <a:ext cx="2032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2913773" y="1027690"/>
            <a:ext cx="482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0" name="Equation" r:id="rId13" imgW="482400" imgH="228600" progId="Equation.DSMT4">
                    <p:embed/>
                  </p:oleObj>
                </mc:Choice>
                <mc:Fallback>
                  <p:oleObj name="Equation" r:id="rId13" imgW="482400" imgH="2286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913773" y="1027690"/>
                          <a:ext cx="4826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3309684"/>
                </p:ext>
              </p:extLst>
            </p:nvPr>
          </p:nvGraphicFramePr>
          <p:xfrm>
            <a:off x="4562828" y="1223930"/>
            <a:ext cx="237071" cy="220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1" name="Equation" r:id="rId15" imgW="190440" imgH="177480" progId="Equation.DSMT4">
                    <p:embed/>
                  </p:oleObj>
                </mc:Choice>
                <mc:Fallback>
                  <p:oleObj name="Equation" r:id="rId15" imgW="190440" imgH="17748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562828" y="1223930"/>
                          <a:ext cx="237071" cy="2204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3446935" y="1137399"/>
              <a:ext cx="1133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increasing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57412" y="1033909"/>
            <a:ext cx="4808786" cy="2706322"/>
            <a:chOff x="695662" y="3619772"/>
            <a:chExt cx="4808786" cy="2706322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819150" y="3721185"/>
              <a:ext cx="0" cy="23176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795338" y="6038850"/>
              <a:ext cx="348138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819150" y="3862388"/>
              <a:ext cx="3576638" cy="217646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823913" y="4167188"/>
              <a:ext cx="2764496" cy="1862137"/>
            </a:xfrm>
            <a:custGeom>
              <a:avLst/>
              <a:gdLst>
                <a:gd name="connsiteX0" fmla="*/ 0 w 2764496"/>
                <a:gd name="connsiteY0" fmla="*/ 0 h 1862137"/>
                <a:gd name="connsiteX1" fmla="*/ 404812 w 2764496"/>
                <a:gd name="connsiteY1" fmla="*/ 66675 h 1862137"/>
                <a:gd name="connsiteX2" fmla="*/ 947737 w 2764496"/>
                <a:gd name="connsiteY2" fmla="*/ 152400 h 1862137"/>
                <a:gd name="connsiteX3" fmla="*/ 1552575 w 2764496"/>
                <a:gd name="connsiteY3" fmla="*/ 200025 h 1862137"/>
                <a:gd name="connsiteX4" fmla="*/ 2024062 w 2764496"/>
                <a:gd name="connsiteY4" fmla="*/ 285750 h 1862137"/>
                <a:gd name="connsiteX5" fmla="*/ 2457450 w 2764496"/>
                <a:gd name="connsiteY5" fmla="*/ 538162 h 1862137"/>
                <a:gd name="connsiteX6" fmla="*/ 2647950 w 2764496"/>
                <a:gd name="connsiteY6" fmla="*/ 1033462 h 1862137"/>
                <a:gd name="connsiteX7" fmla="*/ 2752725 w 2764496"/>
                <a:gd name="connsiteY7" fmla="*/ 1652587 h 1862137"/>
                <a:gd name="connsiteX8" fmla="*/ 2757487 w 2764496"/>
                <a:gd name="connsiteY8" fmla="*/ 1862137 h 186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4496" h="1862137">
                  <a:moveTo>
                    <a:pt x="0" y="0"/>
                  </a:moveTo>
                  <a:lnTo>
                    <a:pt x="404812" y="66675"/>
                  </a:lnTo>
                  <a:cubicBezTo>
                    <a:pt x="562768" y="92075"/>
                    <a:pt x="756443" y="130175"/>
                    <a:pt x="947737" y="152400"/>
                  </a:cubicBezTo>
                  <a:cubicBezTo>
                    <a:pt x="1139031" y="174625"/>
                    <a:pt x="1373188" y="177800"/>
                    <a:pt x="1552575" y="200025"/>
                  </a:cubicBezTo>
                  <a:cubicBezTo>
                    <a:pt x="1731962" y="222250"/>
                    <a:pt x="1873250" y="229394"/>
                    <a:pt x="2024062" y="285750"/>
                  </a:cubicBezTo>
                  <a:cubicBezTo>
                    <a:pt x="2174874" y="342106"/>
                    <a:pt x="2353469" y="413543"/>
                    <a:pt x="2457450" y="538162"/>
                  </a:cubicBezTo>
                  <a:cubicBezTo>
                    <a:pt x="2561431" y="662781"/>
                    <a:pt x="2598738" y="847725"/>
                    <a:pt x="2647950" y="1033462"/>
                  </a:cubicBezTo>
                  <a:cubicBezTo>
                    <a:pt x="2697162" y="1219199"/>
                    <a:pt x="2734469" y="1514474"/>
                    <a:pt x="2752725" y="1652587"/>
                  </a:cubicBezTo>
                  <a:cubicBezTo>
                    <a:pt x="2770981" y="1790700"/>
                    <a:pt x="2764234" y="1826418"/>
                    <a:pt x="2757487" y="1862137"/>
                  </a:cubicBezTo>
                </a:path>
              </a:pathLst>
            </a:custGeom>
            <a:noFill/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23913" y="4167188"/>
              <a:ext cx="2757487" cy="1857375"/>
            </a:xfrm>
            <a:custGeom>
              <a:avLst/>
              <a:gdLst>
                <a:gd name="connsiteX0" fmla="*/ 0 w 2757487"/>
                <a:gd name="connsiteY0" fmla="*/ 0 h 1857375"/>
                <a:gd name="connsiteX1" fmla="*/ 533400 w 2757487"/>
                <a:gd name="connsiteY1" fmla="*/ 242887 h 1857375"/>
                <a:gd name="connsiteX2" fmla="*/ 1228725 w 2757487"/>
                <a:gd name="connsiteY2" fmla="*/ 557212 h 1857375"/>
                <a:gd name="connsiteX3" fmla="*/ 1800225 w 2757487"/>
                <a:gd name="connsiteY3" fmla="*/ 885825 h 1857375"/>
                <a:gd name="connsiteX4" fmla="*/ 2276475 w 2757487"/>
                <a:gd name="connsiteY4" fmla="*/ 1209675 h 1857375"/>
                <a:gd name="connsiteX5" fmla="*/ 2309812 w 2757487"/>
                <a:gd name="connsiteY5" fmla="*/ 1223962 h 1857375"/>
                <a:gd name="connsiteX6" fmla="*/ 2681287 w 2757487"/>
                <a:gd name="connsiteY6" fmla="*/ 1647825 h 1857375"/>
                <a:gd name="connsiteX7" fmla="*/ 2757487 w 2757487"/>
                <a:gd name="connsiteY7" fmla="*/ 1857375 h 1857375"/>
                <a:gd name="connsiteX0" fmla="*/ 0 w 2757487"/>
                <a:gd name="connsiteY0" fmla="*/ 0 h 1857375"/>
                <a:gd name="connsiteX1" fmla="*/ 533400 w 2757487"/>
                <a:gd name="connsiteY1" fmla="*/ 242887 h 1857375"/>
                <a:gd name="connsiteX2" fmla="*/ 1228725 w 2757487"/>
                <a:gd name="connsiteY2" fmla="*/ 557212 h 1857375"/>
                <a:gd name="connsiteX3" fmla="*/ 1800225 w 2757487"/>
                <a:gd name="connsiteY3" fmla="*/ 885825 h 1857375"/>
                <a:gd name="connsiteX4" fmla="*/ 2276475 w 2757487"/>
                <a:gd name="connsiteY4" fmla="*/ 1209675 h 1857375"/>
                <a:gd name="connsiteX5" fmla="*/ 2476499 w 2757487"/>
                <a:gd name="connsiteY5" fmla="*/ 1395412 h 1857375"/>
                <a:gd name="connsiteX6" fmla="*/ 2681287 w 2757487"/>
                <a:gd name="connsiteY6" fmla="*/ 1647825 h 1857375"/>
                <a:gd name="connsiteX7" fmla="*/ 2757487 w 2757487"/>
                <a:gd name="connsiteY7" fmla="*/ 1857375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7487" h="1857375">
                  <a:moveTo>
                    <a:pt x="0" y="0"/>
                  </a:moveTo>
                  <a:lnTo>
                    <a:pt x="533400" y="242887"/>
                  </a:lnTo>
                  <a:cubicBezTo>
                    <a:pt x="738188" y="335756"/>
                    <a:pt x="1017588" y="450056"/>
                    <a:pt x="1228725" y="557212"/>
                  </a:cubicBezTo>
                  <a:cubicBezTo>
                    <a:pt x="1439862" y="664368"/>
                    <a:pt x="1625600" y="777081"/>
                    <a:pt x="1800225" y="885825"/>
                  </a:cubicBezTo>
                  <a:cubicBezTo>
                    <a:pt x="1974850" y="994569"/>
                    <a:pt x="2163763" y="1124744"/>
                    <a:pt x="2276475" y="1209675"/>
                  </a:cubicBezTo>
                  <a:cubicBezTo>
                    <a:pt x="2389187" y="1294606"/>
                    <a:pt x="2409030" y="1322387"/>
                    <a:pt x="2476499" y="1395412"/>
                  </a:cubicBezTo>
                  <a:cubicBezTo>
                    <a:pt x="2543968" y="1468437"/>
                    <a:pt x="2634456" y="1570831"/>
                    <a:pt x="2681287" y="1647825"/>
                  </a:cubicBezTo>
                  <a:cubicBezTo>
                    <a:pt x="2728118" y="1724819"/>
                    <a:pt x="2756693" y="1805384"/>
                    <a:pt x="2757487" y="1857375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19151" y="4167188"/>
              <a:ext cx="2405448" cy="1876425"/>
            </a:xfrm>
            <a:custGeom>
              <a:avLst/>
              <a:gdLst>
                <a:gd name="connsiteX0" fmla="*/ 0 w 2538413"/>
                <a:gd name="connsiteY0" fmla="*/ 0 h 1876425"/>
                <a:gd name="connsiteX1" fmla="*/ 271463 w 2538413"/>
                <a:gd name="connsiteY1" fmla="*/ 466725 h 1876425"/>
                <a:gd name="connsiteX2" fmla="*/ 1004888 w 2538413"/>
                <a:gd name="connsiteY2" fmla="*/ 1095375 h 1876425"/>
                <a:gd name="connsiteX3" fmla="*/ 1771650 w 2538413"/>
                <a:gd name="connsiteY3" fmla="*/ 1566862 h 1876425"/>
                <a:gd name="connsiteX4" fmla="*/ 2409825 w 2538413"/>
                <a:gd name="connsiteY4" fmla="*/ 1819275 h 1876425"/>
                <a:gd name="connsiteX5" fmla="*/ 2538413 w 2538413"/>
                <a:gd name="connsiteY5" fmla="*/ 1876425 h 187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8413" h="1876425">
                  <a:moveTo>
                    <a:pt x="0" y="0"/>
                  </a:moveTo>
                  <a:cubicBezTo>
                    <a:pt x="51991" y="142081"/>
                    <a:pt x="103982" y="284163"/>
                    <a:pt x="271463" y="466725"/>
                  </a:cubicBezTo>
                  <a:cubicBezTo>
                    <a:pt x="438944" y="649288"/>
                    <a:pt x="754857" y="912019"/>
                    <a:pt x="1004888" y="1095375"/>
                  </a:cubicBezTo>
                  <a:cubicBezTo>
                    <a:pt x="1254919" y="1278731"/>
                    <a:pt x="1537494" y="1446212"/>
                    <a:pt x="1771650" y="1566862"/>
                  </a:cubicBezTo>
                  <a:cubicBezTo>
                    <a:pt x="2005806" y="1687512"/>
                    <a:pt x="2282031" y="1767681"/>
                    <a:pt x="2409825" y="1819275"/>
                  </a:cubicBezTo>
                  <a:cubicBezTo>
                    <a:pt x="2537619" y="1870869"/>
                    <a:pt x="2538016" y="1873647"/>
                    <a:pt x="2538413" y="1876425"/>
                  </a:cubicBezTo>
                </a:path>
              </a:pathLst>
            </a:custGeom>
            <a:noFill/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209680" y="4090867"/>
              <a:ext cx="0" cy="1965618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1452563" y="4042108"/>
              <a:ext cx="185737" cy="3645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709738" y="4006351"/>
              <a:ext cx="52387" cy="28466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350505" y="3721535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linear</a:t>
              </a:r>
              <a:endParaRPr lang="en-US" dirty="0"/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2512806"/>
                </p:ext>
              </p:extLst>
            </p:nvPr>
          </p:nvGraphicFramePr>
          <p:xfrm>
            <a:off x="1009593" y="4846338"/>
            <a:ext cx="3302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2" name="Equation" r:id="rId17" imgW="330120" imgH="583920" progId="Equation.DSMT4">
                    <p:embed/>
                  </p:oleObj>
                </mc:Choice>
                <mc:Fallback>
                  <p:oleObj name="Equation" r:id="rId17" imgW="330120" imgH="58392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009593" y="4846338"/>
                          <a:ext cx="3302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0241890"/>
                </p:ext>
              </p:extLst>
            </p:nvPr>
          </p:nvGraphicFramePr>
          <p:xfrm>
            <a:off x="2251976" y="5253295"/>
            <a:ext cx="7747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3" name="Equation" r:id="rId19" imgW="774360" imgH="330120" progId="Equation.DSMT4">
                    <p:embed/>
                  </p:oleObj>
                </mc:Choice>
                <mc:Fallback>
                  <p:oleObj name="Equation" r:id="rId19" imgW="774360" imgH="33012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251976" y="5253295"/>
                          <a:ext cx="7747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1004219"/>
                </p:ext>
              </p:extLst>
            </p:nvPr>
          </p:nvGraphicFramePr>
          <p:xfrm>
            <a:off x="3597275" y="4940275"/>
            <a:ext cx="13589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4" name="Equation" r:id="rId21" imgW="1358640" imgH="355320" progId="Equation.DSMT4">
                    <p:embed/>
                  </p:oleObj>
                </mc:Choice>
                <mc:Fallback>
                  <p:oleObj name="Equation" r:id="rId21" imgW="1358640" imgH="35532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597275" y="4940275"/>
                          <a:ext cx="13589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/>
            </p:nvPr>
          </p:nvGraphicFramePr>
          <p:xfrm>
            <a:off x="4475748" y="3619772"/>
            <a:ext cx="1028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" name="Equation" r:id="rId23" imgW="1028520" imgH="355320" progId="Equation.DSMT4">
                    <p:embed/>
                  </p:oleObj>
                </mc:Choice>
                <mc:Fallback>
                  <p:oleObj name="Equation" r:id="rId23" imgW="1028520" imgH="355320" progId="Equation.DSMT4">
                    <p:embed/>
                    <p:pic>
                      <p:nvPicPr>
                        <p:cNvPr id="41" name="Object 40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475748" y="3619772"/>
                          <a:ext cx="10287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/>
            </p:nvPr>
          </p:nvGraphicFramePr>
          <p:xfrm>
            <a:off x="695662" y="4065338"/>
            <a:ext cx="225425" cy="16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" name="Equation" r:id="rId25" imgW="114120" imgH="215640" progId="Equation.DSMT4">
                    <p:embed/>
                  </p:oleObj>
                </mc:Choice>
                <mc:Fallback>
                  <p:oleObj name="Equation" r:id="rId25" imgW="114120" imgH="21564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95662" y="4065338"/>
                          <a:ext cx="225425" cy="166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/>
            </p:nvPr>
          </p:nvGraphicFramePr>
          <p:xfrm>
            <a:off x="3570287" y="6096359"/>
            <a:ext cx="225425" cy="16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7" name="Equation" r:id="rId27" imgW="114120" imgH="215640" progId="Equation.DSMT4">
                    <p:embed/>
                  </p:oleObj>
                </mc:Choice>
                <mc:Fallback>
                  <p:oleObj name="Equation" r:id="rId27" imgW="114120" imgH="215640" progId="Equation.DSMT4">
                    <p:embed/>
                    <p:pic>
                      <p:nvPicPr>
                        <p:cNvPr id="43" name="Object 42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3570287" y="6096359"/>
                          <a:ext cx="225425" cy="166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/>
            </p:nvPr>
          </p:nvGraphicFramePr>
          <p:xfrm>
            <a:off x="768687" y="6097494"/>
            <a:ext cx="1524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8" name="Equation" r:id="rId29" imgW="152280" imgH="228600" progId="Equation.DSMT4">
                    <p:embed/>
                  </p:oleObj>
                </mc:Choice>
                <mc:Fallback>
                  <p:oleObj name="Equation" r:id="rId29" imgW="152280" imgH="22860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768687" y="6097494"/>
                          <a:ext cx="1524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294576"/>
              </p:ext>
            </p:extLst>
          </p:nvPr>
        </p:nvGraphicFramePr>
        <p:xfrm>
          <a:off x="10307133" y="3146772"/>
          <a:ext cx="812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" name="Equation" r:id="rId31" imgW="812520" imgH="647640" progId="Equation.DSMT4">
                  <p:embed/>
                </p:oleObj>
              </mc:Choice>
              <mc:Fallback>
                <p:oleObj name="Equation" r:id="rId31" imgW="812520" imgH="64764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0307133" y="3146772"/>
                        <a:ext cx="8128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34285" y="5003694"/>
                <a:ext cx="488663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r>
                  <a:rPr lang="en-US" dirty="0" smtClean="0"/>
                  <a:t>Tunneling measures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)⟹</m:t>
                    </m:r>
                  </m:oMath>
                </a14:m>
                <a:r>
                  <a:rPr lang="en-US" dirty="0" smtClean="0"/>
                  <a:t> clear evidence </a:t>
                </a:r>
              </a:p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pairbreaking</a:t>
                </a:r>
                <a:r>
                  <a:rPr lang="en-US" dirty="0" smtClean="0"/>
                  <a:t> effects</a:t>
                </a:r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285" y="5003694"/>
                <a:ext cx="4886631" cy="923330"/>
              </a:xfrm>
              <a:prstGeom prst="rect">
                <a:avLst/>
              </a:prstGeom>
              <a:blipFill>
                <a:blip r:embed="rId33"/>
                <a:stretch>
                  <a:fillRect l="-998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22287" y="259915"/>
            <a:ext cx="4436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Effect of </a:t>
            </a:r>
            <a:r>
              <a:rPr lang="en-US" dirty="0" err="1" smtClean="0"/>
              <a:t>pairbreaking</a:t>
            </a:r>
            <a:r>
              <a:rPr lang="en-US" dirty="0" smtClean="0"/>
              <a:t> on the density of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90607" y="5118517"/>
                <a:ext cx="1476494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07" y="5118517"/>
                <a:ext cx="1476494" cy="391902"/>
              </a:xfrm>
              <a:prstGeom prst="rect">
                <a:avLst/>
              </a:prstGeom>
              <a:blipFill>
                <a:blip r:embed="rId3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184291" y="5141596"/>
            <a:ext cx="1538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“states in gap”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41682" y="5656628"/>
                <a:ext cx="1868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Gapless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2" y="5656628"/>
                <a:ext cx="1868332" cy="369332"/>
              </a:xfrm>
              <a:prstGeom prst="rect">
                <a:avLst/>
              </a:prstGeom>
              <a:blipFill>
                <a:blip r:embed="rId37"/>
                <a:stretch>
                  <a:fillRect l="-294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790607" y="4235374"/>
            <a:ext cx="255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Area </a:t>
            </a:r>
            <a:r>
              <a:rPr lang="en-US" dirty="0" smtClean="0"/>
              <a:t>(# states) conserved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822287" y="4650273"/>
            <a:ext cx="174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Peak washes out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306961" y="239377"/>
            <a:ext cx="2485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Effect of </a:t>
            </a:r>
            <a:r>
              <a:rPr lang="en-US" dirty="0" err="1" smtClean="0"/>
              <a:t>pairbreaking</a:t>
            </a:r>
            <a:r>
              <a:rPr lang="en-US" dirty="0" smtClean="0"/>
              <a:t> on</a:t>
            </a:r>
            <a:endParaRPr lang="en-US" dirty="0"/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275553"/>
              </p:ext>
            </p:extLst>
          </p:nvPr>
        </p:nvGraphicFramePr>
        <p:xfrm>
          <a:off x="8736168" y="271463"/>
          <a:ext cx="858682" cy="357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" name="Equation" r:id="rId38" imgW="761760" imgH="317160" progId="Equation.DSMT4">
                  <p:embed/>
                </p:oleObj>
              </mc:Choice>
              <mc:Fallback>
                <p:oleObj name="Equation" r:id="rId38" imgW="761760" imgH="31716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8736168" y="271463"/>
                        <a:ext cx="858682" cy="357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>
          <a:xfrm flipH="1">
            <a:off x="2953700" y="1874166"/>
            <a:ext cx="1023420" cy="106884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34285" y="4368918"/>
                <a:ext cx="4623253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Gapless SC occurs – still </a:t>
                </a:r>
                <a:r>
                  <a:rPr lang="en-US" u="sng" dirty="0"/>
                  <a:t>SC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not responsible)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285" y="4368918"/>
                <a:ext cx="4623253" cy="391902"/>
              </a:xfrm>
              <a:prstGeom prst="rect">
                <a:avLst/>
              </a:prstGeom>
              <a:blipFill>
                <a:blip r:embed="rId40"/>
                <a:stretch>
                  <a:fillRect l="-1054" t="-7813" r="-527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60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6" grpId="0"/>
      <p:bldP spid="47" grpId="0"/>
      <p:bldP spid="48" grpId="0"/>
      <p:bldP spid="49" grpId="0"/>
      <p:bldP spid="50" grpId="0"/>
      <p:bldP spid="51" grpId="0"/>
      <p:bldP spid="5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814" y="117575"/>
            <a:ext cx="874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Strong-coupling (“bad actor SC”) – details of electron-phonon  coupling important</a:t>
            </a:r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2164" y="608649"/>
            <a:ext cx="200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xcitation energies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4985" y="1066861"/>
            <a:ext cx="56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decay of </a:t>
            </a:r>
            <a:r>
              <a:rPr lang="en-US" dirty="0" err="1" smtClean="0"/>
              <a:t>qp</a:t>
            </a:r>
            <a:r>
              <a:rPr lang="en-US" dirty="0" smtClean="0"/>
              <a:t> excitations with the emission of phonons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8470" y="4423427"/>
            <a:ext cx="5931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McMillan Conversion Procedure</a:t>
            </a:r>
          </a:p>
          <a:p>
            <a:r>
              <a:rPr lang="en-US" dirty="0"/>
              <a:t>	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	</a:t>
            </a:r>
            <a:endParaRPr lang="en-US" dirty="0" smtClean="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	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1737641" y="2722776"/>
            <a:ext cx="177946" cy="703340"/>
          </a:xfrm>
          <a:prstGeom prst="leftBrace">
            <a:avLst>
              <a:gd name="adj1" fmla="val 3245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7145" y="2809960"/>
            <a:ext cx="130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TWO PARAMETERS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07087" y="4899938"/>
                <a:ext cx="41759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	iterative solution (vary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87" y="4899938"/>
                <a:ext cx="4175967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59098" y="5391643"/>
                <a:ext cx="4358831" cy="985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1.45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1.04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1+0.62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98" y="5391643"/>
                <a:ext cx="4358831" cy="9857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335830"/>
              </p:ext>
            </p:extLst>
          </p:nvPr>
        </p:nvGraphicFramePr>
        <p:xfrm>
          <a:off x="5543464" y="688240"/>
          <a:ext cx="1028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5" imgW="1028520" imgH="291960" progId="Equation.DSMT4">
                  <p:embed/>
                </p:oleObj>
              </mc:Choice>
              <mc:Fallback>
                <p:oleObj name="Equation" r:id="rId5" imgW="10285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43464" y="688240"/>
                        <a:ext cx="1028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000431"/>
              </p:ext>
            </p:extLst>
          </p:nvPr>
        </p:nvGraphicFramePr>
        <p:xfrm>
          <a:off x="5543464" y="1097927"/>
          <a:ext cx="101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7" imgW="1015920" imgH="291960" progId="Equation.DSMT4">
                  <p:embed/>
                </p:oleObj>
              </mc:Choice>
              <mc:Fallback>
                <p:oleObj name="Equation" r:id="rId7" imgW="10159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43464" y="1097927"/>
                        <a:ext cx="10160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755870" y="1590799"/>
            <a:ext cx="7003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considered the retarded </a:t>
            </a:r>
            <a:r>
              <a:rPr lang="en-US" dirty="0"/>
              <a:t>nature of </a:t>
            </a:r>
            <a:r>
              <a:rPr lang="en-US" dirty="0" smtClean="0"/>
              <a:t>electron-phonon </a:t>
            </a:r>
            <a:r>
              <a:rPr lang="en-US" dirty="0"/>
              <a:t>coupling (not in BCS)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8470" y="1598478"/>
            <a:ext cx="406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Theory </a:t>
            </a:r>
            <a:r>
              <a:rPr lang="en-US" dirty="0" smtClean="0"/>
              <a:t>--- </a:t>
            </a:r>
            <a:r>
              <a:rPr lang="en-US" dirty="0" err="1"/>
              <a:t>Eliashberg</a:t>
            </a:r>
            <a:r>
              <a:rPr lang="en-US" dirty="0"/>
              <a:t> gap equation (1960)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38470" y="2072737"/>
                <a:ext cx="4588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Results </a:t>
                </a:r>
                <a:r>
                  <a:rPr lang="en-US" dirty="0" smtClean="0"/>
                  <a:t>--- </a:t>
                </a:r>
                <a:r>
                  <a:rPr lang="en-US" dirty="0"/>
                  <a:t>phonon modes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variations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0" y="2072737"/>
                <a:ext cx="4588372" cy="369332"/>
              </a:xfrm>
              <a:prstGeom prst="rect">
                <a:avLst/>
              </a:prstGeom>
              <a:blipFill>
                <a:blip r:embed="rId9"/>
                <a:stretch>
                  <a:fillRect l="-1195" t="-8197" r="-2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853106" y="2672513"/>
            <a:ext cx="5021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    Coulomb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pseudo-potential (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repulsive interaction)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44435" y="2654372"/>
                <a:ext cx="4617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35" y="2654372"/>
                <a:ext cx="461729" cy="369332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44435" y="3037828"/>
                <a:ext cx="50499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electron-phonon 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(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attractive interaction)</a:t>
                </a:r>
                <a:endParaRPr lang="en-US" dirty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35" y="3037828"/>
                <a:ext cx="5049972" cy="369332"/>
              </a:xfrm>
              <a:prstGeom prst="rect">
                <a:avLst/>
              </a:prstGeom>
              <a:blipFill>
                <a:blip r:embed="rId11"/>
                <a:stretch>
                  <a:fillRect t="-8197" r="-36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097690" y="3421275"/>
                <a:ext cx="458326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electron-phonon 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coupling strength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690" y="3421275"/>
                <a:ext cx="4583269" cy="646331"/>
              </a:xfrm>
              <a:prstGeom prst="rect">
                <a:avLst/>
              </a:prstGeom>
              <a:blipFill>
                <a:blip r:embed="rId12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04440" y="4897173"/>
                <a:ext cx="20313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40" y="4897173"/>
                <a:ext cx="2031325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7535272" y="5325735"/>
            <a:ext cx="4115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Experiments (Rowell &amp; McMillan)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⟶  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excellent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agreement with known phonon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data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and fits to tunneling data</a:t>
            </a:r>
            <a:r>
              <a:rPr lang="en-US" dirty="0"/>
              <a:t> 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097690" y="3803037"/>
                <a:ext cx="7518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690" y="3803037"/>
                <a:ext cx="751809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238062" y="678073"/>
                <a:ext cx="3654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complex and energy-dependent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062" y="678073"/>
                <a:ext cx="3654462" cy="369332"/>
              </a:xfrm>
              <a:prstGeom prst="rect">
                <a:avLst/>
              </a:prstGeom>
              <a:blipFill>
                <a:blip r:embed="rId15"/>
                <a:stretch>
                  <a:fillRect t="-8197" r="-83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3770126" y="3799752"/>
            <a:ext cx="2551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 phonon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density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of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397852" y="6180296"/>
                <a:ext cx="3092834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852" y="6180296"/>
                <a:ext cx="3092834" cy="506870"/>
              </a:xfrm>
              <a:prstGeom prst="rect">
                <a:avLst/>
              </a:prstGeom>
              <a:blipFill>
                <a:blip r:embed="rId16"/>
                <a:stretch>
                  <a:fillRect t="-95181" b="-15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618280" y="6249065"/>
            <a:ext cx="77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42" y="2319971"/>
            <a:ext cx="1905000" cy="19240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572" y="2324712"/>
            <a:ext cx="1844581" cy="194284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385141" y="4323003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Bill McMillan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0400244" y="4323003"/>
            <a:ext cx="1302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John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R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2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/>
      <p:bldP spid="9" grpId="0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34231" y="5895701"/>
                <a:ext cx="46497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Structure 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(phonon frequencies)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231" y="5895701"/>
                <a:ext cx="4649741" cy="369332"/>
              </a:xfrm>
              <a:prstGeom prst="rect">
                <a:avLst/>
              </a:prstGeom>
              <a:blipFill>
                <a:blip r:embed="rId2"/>
                <a:stretch>
                  <a:fillRect l="-104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02223" y="672815"/>
                <a:ext cx="53199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weak coupling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 smtClean="0"/>
                  <a:t>, the details of the microscopic pairing wash out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223" y="672815"/>
                <a:ext cx="5319958" cy="646331"/>
              </a:xfrm>
              <a:prstGeom prst="rect">
                <a:avLst/>
              </a:prstGeom>
              <a:blipFill>
                <a:blip r:embed="rId3"/>
                <a:stretch>
                  <a:fillRect l="-91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73592" y="239656"/>
            <a:ext cx="1947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Strong-coupling SC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6570" y="752441"/>
            <a:ext cx="2386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Some </a:t>
            </a:r>
            <a:r>
              <a:rPr lang="en-US" dirty="0" smtClean="0"/>
              <a:t>superconductors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134838" y="603746"/>
                <a:ext cx="824264" cy="666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∆(0)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838" y="603746"/>
                <a:ext cx="824264" cy="6667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871919" y="730460"/>
                <a:ext cx="907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&gt;3.5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919" y="730460"/>
                <a:ext cx="90762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063783" y="1341308"/>
            <a:ext cx="3899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Pb</a:t>
            </a:r>
            <a:r>
              <a:rPr lang="en-US" dirty="0" smtClean="0"/>
              <a:t> ~ 4.3,	</a:t>
            </a:r>
            <a:r>
              <a:rPr lang="en-US" dirty="0" err="1" smtClean="0"/>
              <a:t>Nb</a:t>
            </a:r>
            <a:r>
              <a:rPr lang="en-US" dirty="0" smtClean="0"/>
              <a:t> ~ </a:t>
            </a:r>
            <a:r>
              <a:rPr lang="en-US" dirty="0"/>
              <a:t>4.8,	</a:t>
            </a:r>
            <a:r>
              <a:rPr lang="en-US" dirty="0" smtClean="0"/>
              <a:t>Hg ~ </a:t>
            </a:r>
            <a:r>
              <a:rPr lang="en-US" dirty="0"/>
              <a:t>4.6,	</a:t>
            </a:r>
            <a:r>
              <a:rPr lang="en-US" dirty="0" smtClean="0"/>
              <a:t>YBCO ~ 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63783" y="1819242"/>
                <a:ext cx="6096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Structure in tunneling (for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≫∆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83" y="1819242"/>
                <a:ext cx="6096000" cy="369332"/>
              </a:xfrm>
              <a:prstGeom prst="rect">
                <a:avLst/>
              </a:prstGeom>
              <a:blipFill>
                <a:blip r:embed="rId14"/>
                <a:stretch>
                  <a:fillRect l="-9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/>
          <a:srcRect l="30570" t="7458" r="31851" b="60363"/>
          <a:stretch/>
        </p:blipFill>
        <p:spPr>
          <a:xfrm>
            <a:off x="676758" y="2509393"/>
            <a:ext cx="2776099" cy="30774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/>
          <a:srcRect l="29707" t="39698" r="31772" b="33395"/>
          <a:stretch/>
        </p:blipFill>
        <p:spPr>
          <a:xfrm>
            <a:off x="3790958" y="2743204"/>
            <a:ext cx="2701282" cy="24427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28" t="72545" r="27621" b="3212"/>
          <a:stretch/>
        </p:blipFill>
        <p:spPr>
          <a:xfrm>
            <a:off x="6625966" y="2566552"/>
            <a:ext cx="3872471" cy="2796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02223" y="1533597"/>
                <a:ext cx="53199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strong coupling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</m:t>
                    </m:r>
                  </m:oMath>
                </a14:m>
                <a:r>
                  <a:rPr lang="en-US" dirty="0" smtClean="0"/>
                  <a:t>, the details of the phonons responsible for the pairing are revealed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223" y="1533597"/>
                <a:ext cx="5319958" cy="646331"/>
              </a:xfrm>
              <a:prstGeom prst="rect">
                <a:avLst/>
              </a:prstGeom>
              <a:blipFill>
                <a:blip r:embed="rId18"/>
                <a:stretch>
                  <a:fillRect l="-91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8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11" y="1041990"/>
            <a:ext cx="9281436" cy="4880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878" y="102550"/>
            <a:ext cx="3685684" cy="7947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8125" y="205672"/>
            <a:ext cx="33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Unconventional superconductivity Modeling tunneling spectra</a:t>
            </a:r>
            <a:endParaRPr lang="en-US" dirty="0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57670" y="3944389"/>
            <a:ext cx="1143000" cy="1104900"/>
            <a:chOff x="1680" y="1272"/>
            <a:chExt cx="720" cy="696"/>
          </a:xfrm>
        </p:grpSpPr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1680" y="1308"/>
              <a:ext cx="720" cy="660"/>
              <a:chOff x="1690" y="2302"/>
              <a:chExt cx="1458" cy="1458"/>
            </a:xfrm>
          </p:grpSpPr>
          <p:sp>
            <p:nvSpPr>
              <p:cNvPr id="13" name="Freeform 25"/>
              <p:cNvSpPr>
                <a:spLocks/>
              </p:cNvSpPr>
              <p:nvPr/>
            </p:nvSpPr>
            <p:spPr bwMode="auto">
              <a:xfrm>
                <a:off x="1690" y="2302"/>
                <a:ext cx="1457" cy="729"/>
              </a:xfrm>
              <a:custGeom>
                <a:avLst/>
                <a:gdLst>
                  <a:gd name="T0" fmla="*/ 0 w 2915"/>
                  <a:gd name="T1" fmla="*/ 1 h 1458"/>
                  <a:gd name="T2" fmla="*/ 0 w 2915"/>
                  <a:gd name="T3" fmla="*/ 1 h 1458"/>
                  <a:gd name="T4" fmla="*/ 0 w 2915"/>
                  <a:gd name="T5" fmla="*/ 1 h 1458"/>
                  <a:gd name="T6" fmla="*/ 0 w 2915"/>
                  <a:gd name="T7" fmla="*/ 1 h 1458"/>
                  <a:gd name="T8" fmla="*/ 0 w 2915"/>
                  <a:gd name="T9" fmla="*/ 1 h 1458"/>
                  <a:gd name="T10" fmla="*/ 0 w 2915"/>
                  <a:gd name="T11" fmla="*/ 1 h 1458"/>
                  <a:gd name="T12" fmla="*/ 0 w 2915"/>
                  <a:gd name="T13" fmla="*/ 1 h 1458"/>
                  <a:gd name="T14" fmla="*/ 0 w 2915"/>
                  <a:gd name="T15" fmla="*/ 1 h 1458"/>
                  <a:gd name="T16" fmla="*/ 0 w 2915"/>
                  <a:gd name="T17" fmla="*/ 1 h 1458"/>
                  <a:gd name="T18" fmla="*/ 0 w 2915"/>
                  <a:gd name="T19" fmla="*/ 1 h 1458"/>
                  <a:gd name="T20" fmla="*/ 0 w 2915"/>
                  <a:gd name="T21" fmla="*/ 1 h 1458"/>
                  <a:gd name="T22" fmla="*/ 0 w 2915"/>
                  <a:gd name="T23" fmla="*/ 1 h 1458"/>
                  <a:gd name="T24" fmla="*/ 0 w 2915"/>
                  <a:gd name="T25" fmla="*/ 1 h 1458"/>
                  <a:gd name="T26" fmla="*/ 0 w 2915"/>
                  <a:gd name="T27" fmla="*/ 1 h 1458"/>
                  <a:gd name="T28" fmla="*/ 0 w 2915"/>
                  <a:gd name="T29" fmla="*/ 1 h 1458"/>
                  <a:gd name="T30" fmla="*/ 0 w 2915"/>
                  <a:gd name="T31" fmla="*/ 1 h 1458"/>
                  <a:gd name="T32" fmla="*/ 0 w 2915"/>
                  <a:gd name="T33" fmla="*/ 1 h 1458"/>
                  <a:gd name="T34" fmla="*/ 0 w 2915"/>
                  <a:gd name="T35" fmla="*/ 1 h 1458"/>
                  <a:gd name="T36" fmla="*/ 0 w 2915"/>
                  <a:gd name="T37" fmla="*/ 1 h 1458"/>
                  <a:gd name="T38" fmla="*/ 0 w 2915"/>
                  <a:gd name="T39" fmla="*/ 1 h 1458"/>
                  <a:gd name="T40" fmla="*/ 0 w 2915"/>
                  <a:gd name="T41" fmla="*/ 1 h 1458"/>
                  <a:gd name="T42" fmla="*/ 0 w 2915"/>
                  <a:gd name="T43" fmla="*/ 1 h 1458"/>
                  <a:gd name="T44" fmla="*/ 0 w 2915"/>
                  <a:gd name="T45" fmla="*/ 1 h 1458"/>
                  <a:gd name="T46" fmla="*/ 0 w 2915"/>
                  <a:gd name="T47" fmla="*/ 1 h 1458"/>
                  <a:gd name="T48" fmla="*/ 0 w 2915"/>
                  <a:gd name="T49" fmla="*/ 1 h 1458"/>
                  <a:gd name="T50" fmla="*/ 0 w 2915"/>
                  <a:gd name="T51" fmla="*/ 1 h 1458"/>
                  <a:gd name="T52" fmla="*/ 0 w 2915"/>
                  <a:gd name="T53" fmla="*/ 1 h 1458"/>
                  <a:gd name="T54" fmla="*/ 0 w 2915"/>
                  <a:gd name="T55" fmla="*/ 1 h 1458"/>
                  <a:gd name="T56" fmla="*/ 0 w 2915"/>
                  <a:gd name="T57" fmla="*/ 1 h 1458"/>
                  <a:gd name="T58" fmla="*/ 0 w 2915"/>
                  <a:gd name="T59" fmla="*/ 1 h 1458"/>
                  <a:gd name="T60" fmla="*/ 0 w 2915"/>
                  <a:gd name="T61" fmla="*/ 0 h 1458"/>
                  <a:gd name="T62" fmla="*/ 0 w 2915"/>
                  <a:gd name="T63" fmla="*/ 1 h 1458"/>
                  <a:gd name="T64" fmla="*/ 0 w 2915"/>
                  <a:gd name="T65" fmla="*/ 1 h 1458"/>
                  <a:gd name="T66" fmla="*/ 0 w 2915"/>
                  <a:gd name="T67" fmla="*/ 1 h 1458"/>
                  <a:gd name="T68" fmla="*/ 0 w 2915"/>
                  <a:gd name="T69" fmla="*/ 1 h 1458"/>
                  <a:gd name="T70" fmla="*/ 0 w 2915"/>
                  <a:gd name="T71" fmla="*/ 1 h 1458"/>
                  <a:gd name="T72" fmla="*/ 0 w 2915"/>
                  <a:gd name="T73" fmla="*/ 1 h 1458"/>
                  <a:gd name="T74" fmla="*/ 0 w 2915"/>
                  <a:gd name="T75" fmla="*/ 1 h 1458"/>
                  <a:gd name="T76" fmla="*/ 0 w 2915"/>
                  <a:gd name="T77" fmla="*/ 1 h 1458"/>
                  <a:gd name="T78" fmla="*/ 0 w 2915"/>
                  <a:gd name="T79" fmla="*/ 1 h 1458"/>
                  <a:gd name="T80" fmla="*/ 0 w 2915"/>
                  <a:gd name="T81" fmla="*/ 1 h 1458"/>
                  <a:gd name="T82" fmla="*/ 0 w 2915"/>
                  <a:gd name="T83" fmla="*/ 1 h 1458"/>
                  <a:gd name="T84" fmla="*/ 0 w 2915"/>
                  <a:gd name="T85" fmla="*/ 1 h 1458"/>
                  <a:gd name="T86" fmla="*/ 0 w 2915"/>
                  <a:gd name="T87" fmla="*/ 1 h 1458"/>
                  <a:gd name="T88" fmla="*/ 0 w 2915"/>
                  <a:gd name="T89" fmla="*/ 1 h 1458"/>
                  <a:gd name="T90" fmla="*/ 0 w 2915"/>
                  <a:gd name="T91" fmla="*/ 1 h 1458"/>
                  <a:gd name="T92" fmla="*/ 0 w 2915"/>
                  <a:gd name="T93" fmla="*/ 1 h 1458"/>
                  <a:gd name="T94" fmla="*/ 0 w 2915"/>
                  <a:gd name="T95" fmla="*/ 1 h 1458"/>
                  <a:gd name="T96" fmla="*/ 0 w 2915"/>
                  <a:gd name="T97" fmla="*/ 1 h 1458"/>
                  <a:gd name="T98" fmla="*/ 0 w 2915"/>
                  <a:gd name="T99" fmla="*/ 1 h 1458"/>
                  <a:gd name="T100" fmla="*/ 0 w 2915"/>
                  <a:gd name="T101" fmla="*/ 1 h 1458"/>
                  <a:gd name="T102" fmla="*/ 0 w 2915"/>
                  <a:gd name="T103" fmla="*/ 1 h 1458"/>
                  <a:gd name="T104" fmla="*/ 0 w 2915"/>
                  <a:gd name="T105" fmla="*/ 1 h 1458"/>
                  <a:gd name="T106" fmla="*/ 0 w 2915"/>
                  <a:gd name="T107" fmla="*/ 1 h 1458"/>
                  <a:gd name="T108" fmla="*/ 0 w 2915"/>
                  <a:gd name="T109" fmla="*/ 1 h 1458"/>
                  <a:gd name="T110" fmla="*/ 0 w 2915"/>
                  <a:gd name="T111" fmla="*/ 1 h 1458"/>
                  <a:gd name="T112" fmla="*/ 0 w 2915"/>
                  <a:gd name="T113" fmla="*/ 1 h 1458"/>
                  <a:gd name="T114" fmla="*/ 0 w 2915"/>
                  <a:gd name="T115" fmla="*/ 1 h 1458"/>
                  <a:gd name="T116" fmla="*/ 0 w 2915"/>
                  <a:gd name="T117" fmla="*/ 1 h 1458"/>
                  <a:gd name="T118" fmla="*/ 0 w 2915"/>
                  <a:gd name="T119" fmla="*/ 1 h 1458"/>
                  <a:gd name="T120" fmla="*/ 0 w 2915"/>
                  <a:gd name="T121" fmla="*/ 1 h 1458"/>
                  <a:gd name="T122" fmla="*/ 0 w 2915"/>
                  <a:gd name="T123" fmla="*/ 1 h 14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915"/>
                  <a:gd name="T187" fmla="*/ 0 h 1458"/>
                  <a:gd name="T188" fmla="*/ 2915 w 2915"/>
                  <a:gd name="T189" fmla="*/ 1458 h 14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915" h="1458">
                    <a:moveTo>
                      <a:pt x="2915" y="1458"/>
                    </a:moveTo>
                    <a:lnTo>
                      <a:pt x="2915" y="1448"/>
                    </a:lnTo>
                    <a:lnTo>
                      <a:pt x="2915" y="1438"/>
                    </a:lnTo>
                    <a:lnTo>
                      <a:pt x="2913" y="1431"/>
                    </a:lnTo>
                    <a:lnTo>
                      <a:pt x="2913" y="1421"/>
                    </a:lnTo>
                    <a:lnTo>
                      <a:pt x="2911" y="1411"/>
                    </a:lnTo>
                    <a:lnTo>
                      <a:pt x="2909" y="1402"/>
                    </a:lnTo>
                    <a:lnTo>
                      <a:pt x="2907" y="1394"/>
                    </a:lnTo>
                    <a:lnTo>
                      <a:pt x="2905" y="1385"/>
                    </a:lnTo>
                    <a:lnTo>
                      <a:pt x="2903" y="1375"/>
                    </a:lnTo>
                    <a:lnTo>
                      <a:pt x="2901" y="1367"/>
                    </a:lnTo>
                    <a:lnTo>
                      <a:pt x="2897" y="1358"/>
                    </a:lnTo>
                    <a:lnTo>
                      <a:pt x="2894" y="1348"/>
                    </a:lnTo>
                    <a:lnTo>
                      <a:pt x="2890" y="1340"/>
                    </a:lnTo>
                    <a:lnTo>
                      <a:pt x="2886" y="1331"/>
                    </a:lnTo>
                    <a:lnTo>
                      <a:pt x="2882" y="1323"/>
                    </a:lnTo>
                    <a:lnTo>
                      <a:pt x="2878" y="1314"/>
                    </a:lnTo>
                    <a:lnTo>
                      <a:pt x="2874" y="1306"/>
                    </a:lnTo>
                    <a:lnTo>
                      <a:pt x="2869" y="1296"/>
                    </a:lnTo>
                    <a:lnTo>
                      <a:pt x="2863" y="1289"/>
                    </a:lnTo>
                    <a:lnTo>
                      <a:pt x="2857" y="1281"/>
                    </a:lnTo>
                    <a:lnTo>
                      <a:pt x="2851" y="1271"/>
                    </a:lnTo>
                    <a:lnTo>
                      <a:pt x="2846" y="1264"/>
                    </a:lnTo>
                    <a:lnTo>
                      <a:pt x="2840" y="1256"/>
                    </a:lnTo>
                    <a:lnTo>
                      <a:pt x="2834" y="1248"/>
                    </a:lnTo>
                    <a:lnTo>
                      <a:pt x="2826" y="1241"/>
                    </a:lnTo>
                    <a:lnTo>
                      <a:pt x="2819" y="1233"/>
                    </a:lnTo>
                    <a:lnTo>
                      <a:pt x="2811" y="1225"/>
                    </a:lnTo>
                    <a:lnTo>
                      <a:pt x="2803" y="1217"/>
                    </a:lnTo>
                    <a:lnTo>
                      <a:pt x="2796" y="1210"/>
                    </a:lnTo>
                    <a:lnTo>
                      <a:pt x="2788" y="1204"/>
                    </a:lnTo>
                    <a:lnTo>
                      <a:pt x="2780" y="1196"/>
                    </a:lnTo>
                    <a:lnTo>
                      <a:pt x="2771" y="1189"/>
                    </a:lnTo>
                    <a:lnTo>
                      <a:pt x="2763" y="1183"/>
                    </a:lnTo>
                    <a:lnTo>
                      <a:pt x="2753" y="1175"/>
                    </a:lnTo>
                    <a:lnTo>
                      <a:pt x="2744" y="1169"/>
                    </a:lnTo>
                    <a:lnTo>
                      <a:pt x="2734" y="1164"/>
                    </a:lnTo>
                    <a:lnTo>
                      <a:pt x="2725" y="1158"/>
                    </a:lnTo>
                    <a:lnTo>
                      <a:pt x="2715" y="1150"/>
                    </a:lnTo>
                    <a:lnTo>
                      <a:pt x="2705" y="1144"/>
                    </a:lnTo>
                    <a:lnTo>
                      <a:pt x="2694" y="1139"/>
                    </a:lnTo>
                    <a:lnTo>
                      <a:pt x="2684" y="1135"/>
                    </a:lnTo>
                    <a:lnTo>
                      <a:pt x="2673" y="1129"/>
                    </a:lnTo>
                    <a:lnTo>
                      <a:pt x="2661" y="1123"/>
                    </a:lnTo>
                    <a:lnTo>
                      <a:pt x="2650" y="1120"/>
                    </a:lnTo>
                    <a:lnTo>
                      <a:pt x="2638" y="1114"/>
                    </a:lnTo>
                    <a:lnTo>
                      <a:pt x="2627" y="1110"/>
                    </a:lnTo>
                    <a:lnTo>
                      <a:pt x="2615" y="1104"/>
                    </a:lnTo>
                    <a:lnTo>
                      <a:pt x="2604" y="1100"/>
                    </a:lnTo>
                    <a:lnTo>
                      <a:pt x="2590" y="1096"/>
                    </a:lnTo>
                    <a:lnTo>
                      <a:pt x="2579" y="1093"/>
                    </a:lnTo>
                    <a:lnTo>
                      <a:pt x="2565" y="1089"/>
                    </a:lnTo>
                    <a:lnTo>
                      <a:pt x="2552" y="1085"/>
                    </a:lnTo>
                    <a:lnTo>
                      <a:pt x="2540" y="1083"/>
                    </a:lnTo>
                    <a:lnTo>
                      <a:pt x="2527" y="1079"/>
                    </a:lnTo>
                    <a:lnTo>
                      <a:pt x="2513" y="1077"/>
                    </a:lnTo>
                    <a:lnTo>
                      <a:pt x="2500" y="1073"/>
                    </a:lnTo>
                    <a:lnTo>
                      <a:pt x="2487" y="1071"/>
                    </a:lnTo>
                    <a:lnTo>
                      <a:pt x="2473" y="1070"/>
                    </a:lnTo>
                    <a:lnTo>
                      <a:pt x="2458" y="1068"/>
                    </a:lnTo>
                    <a:lnTo>
                      <a:pt x="2444" y="1066"/>
                    </a:lnTo>
                    <a:lnTo>
                      <a:pt x="2431" y="1064"/>
                    </a:lnTo>
                    <a:lnTo>
                      <a:pt x="2415" y="1064"/>
                    </a:lnTo>
                    <a:lnTo>
                      <a:pt x="2402" y="1062"/>
                    </a:lnTo>
                    <a:lnTo>
                      <a:pt x="2387" y="1062"/>
                    </a:lnTo>
                    <a:lnTo>
                      <a:pt x="2371" y="1062"/>
                    </a:lnTo>
                    <a:lnTo>
                      <a:pt x="2358" y="1060"/>
                    </a:lnTo>
                    <a:lnTo>
                      <a:pt x="2343" y="1060"/>
                    </a:lnTo>
                    <a:lnTo>
                      <a:pt x="2327" y="1060"/>
                    </a:lnTo>
                    <a:lnTo>
                      <a:pt x="2312" y="1062"/>
                    </a:lnTo>
                    <a:lnTo>
                      <a:pt x="2296" y="1062"/>
                    </a:lnTo>
                    <a:lnTo>
                      <a:pt x="2281" y="1062"/>
                    </a:lnTo>
                    <a:lnTo>
                      <a:pt x="2266" y="1064"/>
                    </a:lnTo>
                    <a:lnTo>
                      <a:pt x="2250" y="1066"/>
                    </a:lnTo>
                    <a:lnTo>
                      <a:pt x="2235" y="1068"/>
                    </a:lnTo>
                    <a:lnTo>
                      <a:pt x="2220" y="1070"/>
                    </a:lnTo>
                    <a:lnTo>
                      <a:pt x="2204" y="1071"/>
                    </a:lnTo>
                    <a:lnTo>
                      <a:pt x="2189" y="1073"/>
                    </a:lnTo>
                    <a:lnTo>
                      <a:pt x="2172" y="1075"/>
                    </a:lnTo>
                    <a:lnTo>
                      <a:pt x="2156" y="1079"/>
                    </a:lnTo>
                    <a:lnTo>
                      <a:pt x="2141" y="1081"/>
                    </a:lnTo>
                    <a:lnTo>
                      <a:pt x="2124" y="1085"/>
                    </a:lnTo>
                    <a:lnTo>
                      <a:pt x="2108" y="1089"/>
                    </a:lnTo>
                    <a:lnTo>
                      <a:pt x="2093" y="1093"/>
                    </a:lnTo>
                    <a:lnTo>
                      <a:pt x="2076" y="1096"/>
                    </a:lnTo>
                    <a:lnTo>
                      <a:pt x="2060" y="1100"/>
                    </a:lnTo>
                    <a:lnTo>
                      <a:pt x="2045" y="1104"/>
                    </a:lnTo>
                    <a:lnTo>
                      <a:pt x="2028" y="1110"/>
                    </a:lnTo>
                    <a:lnTo>
                      <a:pt x="2012" y="1114"/>
                    </a:lnTo>
                    <a:lnTo>
                      <a:pt x="1997" y="1120"/>
                    </a:lnTo>
                    <a:lnTo>
                      <a:pt x="1980" y="1125"/>
                    </a:lnTo>
                    <a:lnTo>
                      <a:pt x="1964" y="1131"/>
                    </a:lnTo>
                    <a:lnTo>
                      <a:pt x="1947" y="1137"/>
                    </a:lnTo>
                    <a:lnTo>
                      <a:pt x="1932" y="1143"/>
                    </a:lnTo>
                    <a:lnTo>
                      <a:pt x="1916" y="1150"/>
                    </a:lnTo>
                    <a:lnTo>
                      <a:pt x="1899" y="1156"/>
                    </a:lnTo>
                    <a:lnTo>
                      <a:pt x="1884" y="1164"/>
                    </a:lnTo>
                    <a:lnTo>
                      <a:pt x="1868" y="1171"/>
                    </a:lnTo>
                    <a:lnTo>
                      <a:pt x="1851" y="1177"/>
                    </a:lnTo>
                    <a:lnTo>
                      <a:pt x="1836" y="1185"/>
                    </a:lnTo>
                    <a:lnTo>
                      <a:pt x="1820" y="1194"/>
                    </a:lnTo>
                    <a:lnTo>
                      <a:pt x="1805" y="1202"/>
                    </a:lnTo>
                    <a:lnTo>
                      <a:pt x="1790" y="1210"/>
                    </a:lnTo>
                    <a:lnTo>
                      <a:pt x="1772" y="1219"/>
                    </a:lnTo>
                    <a:lnTo>
                      <a:pt x="1757" y="1227"/>
                    </a:lnTo>
                    <a:lnTo>
                      <a:pt x="1742" y="1237"/>
                    </a:lnTo>
                    <a:lnTo>
                      <a:pt x="1726" y="1246"/>
                    </a:lnTo>
                    <a:lnTo>
                      <a:pt x="1711" y="1256"/>
                    </a:lnTo>
                    <a:lnTo>
                      <a:pt x="1695" y="1265"/>
                    </a:lnTo>
                    <a:lnTo>
                      <a:pt x="1682" y="1275"/>
                    </a:lnTo>
                    <a:lnTo>
                      <a:pt x="1667" y="1285"/>
                    </a:lnTo>
                    <a:lnTo>
                      <a:pt x="1651" y="1294"/>
                    </a:lnTo>
                    <a:lnTo>
                      <a:pt x="1636" y="1306"/>
                    </a:lnTo>
                    <a:lnTo>
                      <a:pt x="1623" y="1315"/>
                    </a:lnTo>
                    <a:lnTo>
                      <a:pt x="1607" y="1327"/>
                    </a:lnTo>
                    <a:lnTo>
                      <a:pt x="1594" y="1338"/>
                    </a:lnTo>
                    <a:lnTo>
                      <a:pt x="1578" y="1350"/>
                    </a:lnTo>
                    <a:lnTo>
                      <a:pt x="1565" y="1362"/>
                    </a:lnTo>
                    <a:lnTo>
                      <a:pt x="1550" y="1373"/>
                    </a:lnTo>
                    <a:lnTo>
                      <a:pt x="1536" y="1385"/>
                    </a:lnTo>
                    <a:lnTo>
                      <a:pt x="1523" y="1396"/>
                    </a:lnTo>
                    <a:lnTo>
                      <a:pt x="1509" y="1408"/>
                    </a:lnTo>
                    <a:lnTo>
                      <a:pt x="1496" y="1421"/>
                    </a:lnTo>
                    <a:lnTo>
                      <a:pt x="1482" y="1433"/>
                    </a:lnTo>
                    <a:lnTo>
                      <a:pt x="1469" y="1446"/>
                    </a:lnTo>
                    <a:lnTo>
                      <a:pt x="1459" y="1456"/>
                    </a:lnTo>
                    <a:lnTo>
                      <a:pt x="1473" y="1442"/>
                    </a:lnTo>
                    <a:lnTo>
                      <a:pt x="1484" y="1429"/>
                    </a:lnTo>
                    <a:lnTo>
                      <a:pt x="1498" y="1415"/>
                    </a:lnTo>
                    <a:lnTo>
                      <a:pt x="1509" y="1402"/>
                    </a:lnTo>
                    <a:lnTo>
                      <a:pt x="1521" y="1388"/>
                    </a:lnTo>
                    <a:lnTo>
                      <a:pt x="1534" y="1375"/>
                    </a:lnTo>
                    <a:lnTo>
                      <a:pt x="1546" y="1362"/>
                    </a:lnTo>
                    <a:lnTo>
                      <a:pt x="1557" y="1348"/>
                    </a:lnTo>
                    <a:lnTo>
                      <a:pt x="1569" y="1333"/>
                    </a:lnTo>
                    <a:lnTo>
                      <a:pt x="1580" y="1319"/>
                    </a:lnTo>
                    <a:lnTo>
                      <a:pt x="1590" y="1304"/>
                    </a:lnTo>
                    <a:lnTo>
                      <a:pt x="1601" y="1289"/>
                    </a:lnTo>
                    <a:lnTo>
                      <a:pt x="1613" y="1275"/>
                    </a:lnTo>
                    <a:lnTo>
                      <a:pt x="1623" y="1260"/>
                    </a:lnTo>
                    <a:lnTo>
                      <a:pt x="1632" y="1244"/>
                    </a:lnTo>
                    <a:lnTo>
                      <a:pt x="1644" y="1229"/>
                    </a:lnTo>
                    <a:lnTo>
                      <a:pt x="1653" y="1216"/>
                    </a:lnTo>
                    <a:lnTo>
                      <a:pt x="1663" y="1200"/>
                    </a:lnTo>
                    <a:lnTo>
                      <a:pt x="1672" y="1185"/>
                    </a:lnTo>
                    <a:lnTo>
                      <a:pt x="1680" y="1169"/>
                    </a:lnTo>
                    <a:lnTo>
                      <a:pt x="1690" y="1154"/>
                    </a:lnTo>
                    <a:lnTo>
                      <a:pt x="1699" y="1139"/>
                    </a:lnTo>
                    <a:lnTo>
                      <a:pt x="1707" y="1121"/>
                    </a:lnTo>
                    <a:lnTo>
                      <a:pt x="1715" y="1106"/>
                    </a:lnTo>
                    <a:lnTo>
                      <a:pt x="1722" y="1091"/>
                    </a:lnTo>
                    <a:lnTo>
                      <a:pt x="1732" y="1075"/>
                    </a:lnTo>
                    <a:lnTo>
                      <a:pt x="1740" y="1060"/>
                    </a:lnTo>
                    <a:lnTo>
                      <a:pt x="1745" y="1043"/>
                    </a:lnTo>
                    <a:lnTo>
                      <a:pt x="1753" y="1027"/>
                    </a:lnTo>
                    <a:lnTo>
                      <a:pt x="1761" y="1012"/>
                    </a:lnTo>
                    <a:lnTo>
                      <a:pt x="1767" y="995"/>
                    </a:lnTo>
                    <a:lnTo>
                      <a:pt x="1772" y="979"/>
                    </a:lnTo>
                    <a:lnTo>
                      <a:pt x="1780" y="964"/>
                    </a:lnTo>
                    <a:lnTo>
                      <a:pt x="1786" y="947"/>
                    </a:lnTo>
                    <a:lnTo>
                      <a:pt x="1791" y="931"/>
                    </a:lnTo>
                    <a:lnTo>
                      <a:pt x="1795" y="914"/>
                    </a:lnTo>
                    <a:lnTo>
                      <a:pt x="1801" y="899"/>
                    </a:lnTo>
                    <a:lnTo>
                      <a:pt x="1807" y="883"/>
                    </a:lnTo>
                    <a:lnTo>
                      <a:pt x="1811" y="866"/>
                    </a:lnTo>
                    <a:lnTo>
                      <a:pt x="1816" y="851"/>
                    </a:lnTo>
                    <a:lnTo>
                      <a:pt x="1820" y="833"/>
                    </a:lnTo>
                    <a:lnTo>
                      <a:pt x="1824" y="818"/>
                    </a:lnTo>
                    <a:lnTo>
                      <a:pt x="1828" y="803"/>
                    </a:lnTo>
                    <a:lnTo>
                      <a:pt x="1832" y="785"/>
                    </a:lnTo>
                    <a:lnTo>
                      <a:pt x="1834" y="770"/>
                    </a:lnTo>
                    <a:lnTo>
                      <a:pt x="1838" y="755"/>
                    </a:lnTo>
                    <a:lnTo>
                      <a:pt x="1839" y="739"/>
                    </a:lnTo>
                    <a:lnTo>
                      <a:pt x="1843" y="722"/>
                    </a:lnTo>
                    <a:lnTo>
                      <a:pt x="1845" y="707"/>
                    </a:lnTo>
                    <a:lnTo>
                      <a:pt x="1847" y="691"/>
                    </a:lnTo>
                    <a:lnTo>
                      <a:pt x="1849" y="676"/>
                    </a:lnTo>
                    <a:lnTo>
                      <a:pt x="1849" y="660"/>
                    </a:lnTo>
                    <a:lnTo>
                      <a:pt x="1851" y="645"/>
                    </a:lnTo>
                    <a:lnTo>
                      <a:pt x="1853" y="630"/>
                    </a:lnTo>
                    <a:lnTo>
                      <a:pt x="1853" y="614"/>
                    </a:lnTo>
                    <a:lnTo>
                      <a:pt x="1853" y="599"/>
                    </a:lnTo>
                    <a:lnTo>
                      <a:pt x="1855" y="584"/>
                    </a:lnTo>
                    <a:lnTo>
                      <a:pt x="1855" y="568"/>
                    </a:lnTo>
                    <a:lnTo>
                      <a:pt x="1855" y="553"/>
                    </a:lnTo>
                    <a:lnTo>
                      <a:pt x="1853" y="539"/>
                    </a:lnTo>
                    <a:lnTo>
                      <a:pt x="1853" y="524"/>
                    </a:lnTo>
                    <a:lnTo>
                      <a:pt x="1853" y="509"/>
                    </a:lnTo>
                    <a:lnTo>
                      <a:pt x="1851" y="495"/>
                    </a:lnTo>
                    <a:lnTo>
                      <a:pt x="1849" y="480"/>
                    </a:lnTo>
                    <a:lnTo>
                      <a:pt x="1849" y="466"/>
                    </a:lnTo>
                    <a:lnTo>
                      <a:pt x="1847" y="453"/>
                    </a:lnTo>
                    <a:lnTo>
                      <a:pt x="1845" y="440"/>
                    </a:lnTo>
                    <a:lnTo>
                      <a:pt x="1841" y="424"/>
                    </a:lnTo>
                    <a:lnTo>
                      <a:pt x="1839" y="411"/>
                    </a:lnTo>
                    <a:lnTo>
                      <a:pt x="1838" y="397"/>
                    </a:lnTo>
                    <a:lnTo>
                      <a:pt x="1834" y="384"/>
                    </a:lnTo>
                    <a:lnTo>
                      <a:pt x="1832" y="372"/>
                    </a:lnTo>
                    <a:lnTo>
                      <a:pt x="1828" y="359"/>
                    </a:lnTo>
                    <a:lnTo>
                      <a:pt x="1824" y="345"/>
                    </a:lnTo>
                    <a:lnTo>
                      <a:pt x="1820" y="334"/>
                    </a:lnTo>
                    <a:lnTo>
                      <a:pt x="1816" y="320"/>
                    </a:lnTo>
                    <a:lnTo>
                      <a:pt x="1813" y="309"/>
                    </a:lnTo>
                    <a:lnTo>
                      <a:pt x="1809" y="297"/>
                    </a:lnTo>
                    <a:lnTo>
                      <a:pt x="1805" y="284"/>
                    </a:lnTo>
                    <a:lnTo>
                      <a:pt x="1799" y="272"/>
                    </a:lnTo>
                    <a:lnTo>
                      <a:pt x="1795" y="261"/>
                    </a:lnTo>
                    <a:lnTo>
                      <a:pt x="1790" y="249"/>
                    </a:lnTo>
                    <a:lnTo>
                      <a:pt x="1784" y="240"/>
                    </a:lnTo>
                    <a:lnTo>
                      <a:pt x="1780" y="228"/>
                    </a:lnTo>
                    <a:lnTo>
                      <a:pt x="1774" y="219"/>
                    </a:lnTo>
                    <a:lnTo>
                      <a:pt x="1768" y="207"/>
                    </a:lnTo>
                    <a:lnTo>
                      <a:pt x="1763" y="198"/>
                    </a:lnTo>
                    <a:lnTo>
                      <a:pt x="1757" y="188"/>
                    </a:lnTo>
                    <a:lnTo>
                      <a:pt x="1749" y="178"/>
                    </a:lnTo>
                    <a:lnTo>
                      <a:pt x="1743" y="169"/>
                    </a:lnTo>
                    <a:lnTo>
                      <a:pt x="1738" y="159"/>
                    </a:lnTo>
                    <a:lnTo>
                      <a:pt x="1730" y="150"/>
                    </a:lnTo>
                    <a:lnTo>
                      <a:pt x="1724" y="142"/>
                    </a:lnTo>
                    <a:lnTo>
                      <a:pt x="1717" y="132"/>
                    </a:lnTo>
                    <a:lnTo>
                      <a:pt x="1709" y="125"/>
                    </a:lnTo>
                    <a:lnTo>
                      <a:pt x="1703" y="117"/>
                    </a:lnTo>
                    <a:lnTo>
                      <a:pt x="1695" y="109"/>
                    </a:lnTo>
                    <a:lnTo>
                      <a:pt x="1688" y="101"/>
                    </a:lnTo>
                    <a:lnTo>
                      <a:pt x="1680" y="94"/>
                    </a:lnTo>
                    <a:lnTo>
                      <a:pt x="1672" y="86"/>
                    </a:lnTo>
                    <a:lnTo>
                      <a:pt x="1665" y="80"/>
                    </a:lnTo>
                    <a:lnTo>
                      <a:pt x="1657" y="73"/>
                    </a:lnTo>
                    <a:lnTo>
                      <a:pt x="1649" y="67"/>
                    </a:lnTo>
                    <a:lnTo>
                      <a:pt x="1640" y="61"/>
                    </a:lnTo>
                    <a:lnTo>
                      <a:pt x="1632" y="55"/>
                    </a:lnTo>
                    <a:lnTo>
                      <a:pt x="1624" y="50"/>
                    </a:lnTo>
                    <a:lnTo>
                      <a:pt x="1615" y="44"/>
                    </a:lnTo>
                    <a:lnTo>
                      <a:pt x="1607" y="40"/>
                    </a:lnTo>
                    <a:lnTo>
                      <a:pt x="1599" y="34"/>
                    </a:lnTo>
                    <a:lnTo>
                      <a:pt x="1590" y="30"/>
                    </a:lnTo>
                    <a:lnTo>
                      <a:pt x="1582" y="27"/>
                    </a:lnTo>
                    <a:lnTo>
                      <a:pt x="1573" y="23"/>
                    </a:lnTo>
                    <a:lnTo>
                      <a:pt x="1563" y="19"/>
                    </a:lnTo>
                    <a:lnTo>
                      <a:pt x="1555" y="17"/>
                    </a:lnTo>
                    <a:lnTo>
                      <a:pt x="1546" y="13"/>
                    </a:lnTo>
                    <a:lnTo>
                      <a:pt x="1538" y="11"/>
                    </a:lnTo>
                    <a:lnTo>
                      <a:pt x="1528" y="7"/>
                    </a:lnTo>
                    <a:lnTo>
                      <a:pt x="1519" y="5"/>
                    </a:lnTo>
                    <a:lnTo>
                      <a:pt x="1509" y="4"/>
                    </a:lnTo>
                    <a:lnTo>
                      <a:pt x="1502" y="4"/>
                    </a:lnTo>
                    <a:lnTo>
                      <a:pt x="1492" y="2"/>
                    </a:lnTo>
                    <a:lnTo>
                      <a:pt x="1482" y="0"/>
                    </a:lnTo>
                    <a:lnTo>
                      <a:pt x="1473" y="0"/>
                    </a:lnTo>
                    <a:lnTo>
                      <a:pt x="1465" y="0"/>
                    </a:lnTo>
                    <a:lnTo>
                      <a:pt x="1456" y="0"/>
                    </a:lnTo>
                    <a:lnTo>
                      <a:pt x="1446" y="0"/>
                    </a:lnTo>
                    <a:lnTo>
                      <a:pt x="1436" y="0"/>
                    </a:lnTo>
                    <a:lnTo>
                      <a:pt x="1427" y="2"/>
                    </a:lnTo>
                    <a:lnTo>
                      <a:pt x="1419" y="2"/>
                    </a:lnTo>
                    <a:lnTo>
                      <a:pt x="1409" y="4"/>
                    </a:lnTo>
                    <a:lnTo>
                      <a:pt x="1400" y="5"/>
                    </a:lnTo>
                    <a:lnTo>
                      <a:pt x="1392" y="7"/>
                    </a:lnTo>
                    <a:lnTo>
                      <a:pt x="1383" y="9"/>
                    </a:lnTo>
                    <a:lnTo>
                      <a:pt x="1373" y="11"/>
                    </a:lnTo>
                    <a:lnTo>
                      <a:pt x="1365" y="15"/>
                    </a:lnTo>
                    <a:lnTo>
                      <a:pt x="1356" y="17"/>
                    </a:lnTo>
                    <a:lnTo>
                      <a:pt x="1346" y="21"/>
                    </a:lnTo>
                    <a:lnTo>
                      <a:pt x="1338" y="25"/>
                    </a:lnTo>
                    <a:lnTo>
                      <a:pt x="1329" y="28"/>
                    </a:lnTo>
                    <a:lnTo>
                      <a:pt x="1321" y="32"/>
                    </a:lnTo>
                    <a:lnTo>
                      <a:pt x="1312" y="38"/>
                    </a:lnTo>
                    <a:lnTo>
                      <a:pt x="1304" y="42"/>
                    </a:lnTo>
                    <a:lnTo>
                      <a:pt x="1294" y="48"/>
                    </a:lnTo>
                    <a:lnTo>
                      <a:pt x="1287" y="52"/>
                    </a:lnTo>
                    <a:lnTo>
                      <a:pt x="1279" y="57"/>
                    </a:lnTo>
                    <a:lnTo>
                      <a:pt x="1269" y="63"/>
                    </a:lnTo>
                    <a:lnTo>
                      <a:pt x="1262" y="71"/>
                    </a:lnTo>
                    <a:lnTo>
                      <a:pt x="1254" y="77"/>
                    </a:lnTo>
                    <a:lnTo>
                      <a:pt x="1246" y="82"/>
                    </a:lnTo>
                    <a:lnTo>
                      <a:pt x="1239" y="90"/>
                    </a:lnTo>
                    <a:lnTo>
                      <a:pt x="1231" y="98"/>
                    </a:lnTo>
                    <a:lnTo>
                      <a:pt x="1223" y="105"/>
                    </a:lnTo>
                    <a:lnTo>
                      <a:pt x="1216" y="113"/>
                    </a:lnTo>
                    <a:lnTo>
                      <a:pt x="1208" y="121"/>
                    </a:lnTo>
                    <a:lnTo>
                      <a:pt x="1202" y="128"/>
                    </a:lnTo>
                    <a:lnTo>
                      <a:pt x="1194" y="136"/>
                    </a:lnTo>
                    <a:lnTo>
                      <a:pt x="1187" y="146"/>
                    </a:lnTo>
                    <a:lnTo>
                      <a:pt x="1181" y="153"/>
                    </a:lnTo>
                    <a:lnTo>
                      <a:pt x="1175" y="163"/>
                    </a:lnTo>
                    <a:lnTo>
                      <a:pt x="1168" y="173"/>
                    </a:lnTo>
                    <a:lnTo>
                      <a:pt x="1162" y="182"/>
                    </a:lnTo>
                    <a:lnTo>
                      <a:pt x="1156" y="192"/>
                    </a:lnTo>
                    <a:lnTo>
                      <a:pt x="1150" y="201"/>
                    </a:lnTo>
                    <a:lnTo>
                      <a:pt x="1144" y="213"/>
                    </a:lnTo>
                    <a:lnTo>
                      <a:pt x="1139" y="222"/>
                    </a:lnTo>
                    <a:lnTo>
                      <a:pt x="1133" y="234"/>
                    </a:lnTo>
                    <a:lnTo>
                      <a:pt x="1127" y="246"/>
                    </a:lnTo>
                    <a:lnTo>
                      <a:pt x="1121" y="255"/>
                    </a:lnTo>
                    <a:lnTo>
                      <a:pt x="1118" y="267"/>
                    </a:lnTo>
                    <a:lnTo>
                      <a:pt x="1112" y="278"/>
                    </a:lnTo>
                    <a:lnTo>
                      <a:pt x="1108" y="290"/>
                    </a:lnTo>
                    <a:lnTo>
                      <a:pt x="1104" y="303"/>
                    </a:lnTo>
                    <a:lnTo>
                      <a:pt x="1100" y="315"/>
                    </a:lnTo>
                    <a:lnTo>
                      <a:pt x="1096" y="326"/>
                    </a:lnTo>
                    <a:lnTo>
                      <a:pt x="1093" y="340"/>
                    </a:lnTo>
                    <a:lnTo>
                      <a:pt x="1089" y="353"/>
                    </a:lnTo>
                    <a:lnTo>
                      <a:pt x="1085" y="365"/>
                    </a:lnTo>
                    <a:lnTo>
                      <a:pt x="1081" y="378"/>
                    </a:lnTo>
                    <a:lnTo>
                      <a:pt x="1079" y="392"/>
                    </a:lnTo>
                    <a:lnTo>
                      <a:pt x="1075" y="405"/>
                    </a:lnTo>
                    <a:lnTo>
                      <a:pt x="1073" y="418"/>
                    </a:lnTo>
                    <a:lnTo>
                      <a:pt x="1072" y="432"/>
                    </a:lnTo>
                    <a:lnTo>
                      <a:pt x="1070" y="445"/>
                    </a:lnTo>
                    <a:lnTo>
                      <a:pt x="1068" y="459"/>
                    </a:lnTo>
                    <a:lnTo>
                      <a:pt x="1066" y="474"/>
                    </a:lnTo>
                    <a:lnTo>
                      <a:pt x="1064" y="488"/>
                    </a:lnTo>
                    <a:lnTo>
                      <a:pt x="1064" y="503"/>
                    </a:lnTo>
                    <a:lnTo>
                      <a:pt x="1062" y="516"/>
                    </a:lnTo>
                    <a:lnTo>
                      <a:pt x="1062" y="532"/>
                    </a:lnTo>
                    <a:lnTo>
                      <a:pt x="1062" y="547"/>
                    </a:lnTo>
                    <a:lnTo>
                      <a:pt x="1060" y="561"/>
                    </a:lnTo>
                    <a:lnTo>
                      <a:pt x="1060" y="576"/>
                    </a:lnTo>
                    <a:lnTo>
                      <a:pt x="1062" y="591"/>
                    </a:lnTo>
                    <a:lnTo>
                      <a:pt x="1062" y="607"/>
                    </a:lnTo>
                    <a:lnTo>
                      <a:pt x="1062" y="622"/>
                    </a:lnTo>
                    <a:lnTo>
                      <a:pt x="1064" y="637"/>
                    </a:lnTo>
                    <a:lnTo>
                      <a:pt x="1064" y="653"/>
                    </a:lnTo>
                    <a:lnTo>
                      <a:pt x="1066" y="668"/>
                    </a:lnTo>
                    <a:lnTo>
                      <a:pt x="1068" y="683"/>
                    </a:lnTo>
                    <a:lnTo>
                      <a:pt x="1070" y="699"/>
                    </a:lnTo>
                    <a:lnTo>
                      <a:pt x="1072" y="714"/>
                    </a:lnTo>
                    <a:lnTo>
                      <a:pt x="1073" y="732"/>
                    </a:lnTo>
                    <a:lnTo>
                      <a:pt x="1075" y="747"/>
                    </a:lnTo>
                    <a:lnTo>
                      <a:pt x="1079" y="762"/>
                    </a:lnTo>
                    <a:lnTo>
                      <a:pt x="1083" y="778"/>
                    </a:lnTo>
                    <a:lnTo>
                      <a:pt x="1085" y="795"/>
                    </a:lnTo>
                    <a:lnTo>
                      <a:pt x="1089" y="810"/>
                    </a:lnTo>
                    <a:lnTo>
                      <a:pt x="1093" y="826"/>
                    </a:lnTo>
                    <a:lnTo>
                      <a:pt x="1096" y="843"/>
                    </a:lnTo>
                    <a:lnTo>
                      <a:pt x="1102" y="858"/>
                    </a:lnTo>
                    <a:lnTo>
                      <a:pt x="1106" y="874"/>
                    </a:lnTo>
                    <a:lnTo>
                      <a:pt x="1112" y="891"/>
                    </a:lnTo>
                    <a:lnTo>
                      <a:pt x="1116" y="906"/>
                    </a:lnTo>
                    <a:lnTo>
                      <a:pt x="1121" y="924"/>
                    </a:lnTo>
                    <a:lnTo>
                      <a:pt x="1127" y="939"/>
                    </a:lnTo>
                    <a:lnTo>
                      <a:pt x="1133" y="954"/>
                    </a:lnTo>
                    <a:lnTo>
                      <a:pt x="1139" y="972"/>
                    </a:lnTo>
                    <a:lnTo>
                      <a:pt x="1144" y="987"/>
                    </a:lnTo>
                    <a:lnTo>
                      <a:pt x="1152" y="1002"/>
                    </a:lnTo>
                    <a:lnTo>
                      <a:pt x="1158" y="1020"/>
                    </a:lnTo>
                    <a:lnTo>
                      <a:pt x="1166" y="1035"/>
                    </a:lnTo>
                    <a:lnTo>
                      <a:pt x="1173" y="1050"/>
                    </a:lnTo>
                    <a:lnTo>
                      <a:pt x="1179" y="1068"/>
                    </a:lnTo>
                    <a:lnTo>
                      <a:pt x="1187" y="1083"/>
                    </a:lnTo>
                    <a:lnTo>
                      <a:pt x="1196" y="1098"/>
                    </a:lnTo>
                    <a:lnTo>
                      <a:pt x="1204" y="1114"/>
                    </a:lnTo>
                    <a:lnTo>
                      <a:pt x="1212" y="1129"/>
                    </a:lnTo>
                    <a:lnTo>
                      <a:pt x="1221" y="1146"/>
                    </a:lnTo>
                    <a:lnTo>
                      <a:pt x="1229" y="1162"/>
                    </a:lnTo>
                    <a:lnTo>
                      <a:pt x="1239" y="1177"/>
                    </a:lnTo>
                    <a:lnTo>
                      <a:pt x="1248" y="1192"/>
                    </a:lnTo>
                    <a:lnTo>
                      <a:pt x="1258" y="1208"/>
                    </a:lnTo>
                    <a:lnTo>
                      <a:pt x="1267" y="1223"/>
                    </a:lnTo>
                    <a:lnTo>
                      <a:pt x="1277" y="1237"/>
                    </a:lnTo>
                    <a:lnTo>
                      <a:pt x="1287" y="1252"/>
                    </a:lnTo>
                    <a:lnTo>
                      <a:pt x="1298" y="1267"/>
                    </a:lnTo>
                    <a:lnTo>
                      <a:pt x="1308" y="1283"/>
                    </a:lnTo>
                    <a:lnTo>
                      <a:pt x="1319" y="1296"/>
                    </a:lnTo>
                    <a:lnTo>
                      <a:pt x="1329" y="1312"/>
                    </a:lnTo>
                    <a:lnTo>
                      <a:pt x="1340" y="1325"/>
                    </a:lnTo>
                    <a:lnTo>
                      <a:pt x="1352" y="1340"/>
                    </a:lnTo>
                    <a:lnTo>
                      <a:pt x="1363" y="1354"/>
                    </a:lnTo>
                    <a:lnTo>
                      <a:pt x="1375" y="1367"/>
                    </a:lnTo>
                    <a:lnTo>
                      <a:pt x="1386" y="1383"/>
                    </a:lnTo>
                    <a:lnTo>
                      <a:pt x="1400" y="1396"/>
                    </a:lnTo>
                    <a:lnTo>
                      <a:pt x="1411" y="1410"/>
                    </a:lnTo>
                    <a:lnTo>
                      <a:pt x="1425" y="1423"/>
                    </a:lnTo>
                    <a:lnTo>
                      <a:pt x="1436" y="1436"/>
                    </a:lnTo>
                    <a:lnTo>
                      <a:pt x="1450" y="1450"/>
                    </a:lnTo>
                    <a:lnTo>
                      <a:pt x="1452" y="1452"/>
                    </a:lnTo>
                    <a:lnTo>
                      <a:pt x="1440" y="1440"/>
                    </a:lnTo>
                    <a:lnTo>
                      <a:pt x="1427" y="1427"/>
                    </a:lnTo>
                    <a:lnTo>
                      <a:pt x="1413" y="1415"/>
                    </a:lnTo>
                    <a:lnTo>
                      <a:pt x="1400" y="1402"/>
                    </a:lnTo>
                    <a:lnTo>
                      <a:pt x="1386" y="1390"/>
                    </a:lnTo>
                    <a:lnTo>
                      <a:pt x="1371" y="1379"/>
                    </a:lnTo>
                    <a:lnTo>
                      <a:pt x="1358" y="1367"/>
                    </a:lnTo>
                    <a:lnTo>
                      <a:pt x="1344" y="1356"/>
                    </a:lnTo>
                    <a:lnTo>
                      <a:pt x="1329" y="1344"/>
                    </a:lnTo>
                    <a:lnTo>
                      <a:pt x="1315" y="1333"/>
                    </a:lnTo>
                    <a:lnTo>
                      <a:pt x="1300" y="1321"/>
                    </a:lnTo>
                    <a:lnTo>
                      <a:pt x="1287" y="1312"/>
                    </a:lnTo>
                    <a:lnTo>
                      <a:pt x="1271" y="1300"/>
                    </a:lnTo>
                    <a:lnTo>
                      <a:pt x="1256" y="1290"/>
                    </a:lnTo>
                    <a:lnTo>
                      <a:pt x="1240" y="1279"/>
                    </a:lnTo>
                    <a:lnTo>
                      <a:pt x="1227" y="1269"/>
                    </a:lnTo>
                    <a:lnTo>
                      <a:pt x="1212" y="1260"/>
                    </a:lnTo>
                    <a:lnTo>
                      <a:pt x="1196" y="1250"/>
                    </a:lnTo>
                    <a:lnTo>
                      <a:pt x="1181" y="1241"/>
                    </a:lnTo>
                    <a:lnTo>
                      <a:pt x="1166" y="1231"/>
                    </a:lnTo>
                    <a:lnTo>
                      <a:pt x="1150" y="1223"/>
                    </a:lnTo>
                    <a:lnTo>
                      <a:pt x="1133" y="1214"/>
                    </a:lnTo>
                    <a:lnTo>
                      <a:pt x="1118" y="1206"/>
                    </a:lnTo>
                    <a:lnTo>
                      <a:pt x="1102" y="1198"/>
                    </a:lnTo>
                    <a:lnTo>
                      <a:pt x="1087" y="1189"/>
                    </a:lnTo>
                    <a:lnTo>
                      <a:pt x="1072" y="1181"/>
                    </a:lnTo>
                    <a:lnTo>
                      <a:pt x="1054" y="1175"/>
                    </a:lnTo>
                    <a:lnTo>
                      <a:pt x="1039" y="1168"/>
                    </a:lnTo>
                    <a:lnTo>
                      <a:pt x="1024" y="1160"/>
                    </a:lnTo>
                    <a:lnTo>
                      <a:pt x="1008" y="1154"/>
                    </a:lnTo>
                    <a:lnTo>
                      <a:pt x="991" y="1146"/>
                    </a:lnTo>
                    <a:lnTo>
                      <a:pt x="976" y="1141"/>
                    </a:lnTo>
                    <a:lnTo>
                      <a:pt x="958" y="1135"/>
                    </a:lnTo>
                    <a:lnTo>
                      <a:pt x="943" y="1129"/>
                    </a:lnTo>
                    <a:lnTo>
                      <a:pt x="928" y="1123"/>
                    </a:lnTo>
                    <a:lnTo>
                      <a:pt x="910" y="1118"/>
                    </a:lnTo>
                    <a:lnTo>
                      <a:pt x="895" y="1112"/>
                    </a:lnTo>
                    <a:lnTo>
                      <a:pt x="880" y="1108"/>
                    </a:lnTo>
                    <a:lnTo>
                      <a:pt x="862" y="1102"/>
                    </a:lnTo>
                    <a:lnTo>
                      <a:pt x="847" y="1098"/>
                    </a:lnTo>
                    <a:lnTo>
                      <a:pt x="830" y="1095"/>
                    </a:lnTo>
                    <a:lnTo>
                      <a:pt x="814" y="1091"/>
                    </a:lnTo>
                    <a:lnTo>
                      <a:pt x="799" y="1087"/>
                    </a:lnTo>
                    <a:lnTo>
                      <a:pt x="782" y="1083"/>
                    </a:lnTo>
                    <a:lnTo>
                      <a:pt x="766" y="1079"/>
                    </a:lnTo>
                    <a:lnTo>
                      <a:pt x="751" y="1077"/>
                    </a:lnTo>
                    <a:lnTo>
                      <a:pt x="736" y="1073"/>
                    </a:lnTo>
                    <a:lnTo>
                      <a:pt x="718" y="1071"/>
                    </a:lnTo>
                    <a:lnTo>
                      <a:pt x="703" y="1070"/>
                    </a:lnTo>
                    <a:lnTo>
                      <a:pt x="688" y="1068"/>
                    </a:lnTo>
                    <a:lnTo>
                      <a:pt x="672" y="1066"/>
                    </a:lnTo>
                    <a:lnTo>
                      <a:pt x="657" y="1064"/>
                    </a:lnTo>
                    <a:lnTo>
                      <a:pt x="641" y="1064"/>
                    </a:lnTo>
                    <a:lnTo>
                      <a:pt x="626" y="1062"/>
                    </a:lnTo>
                    <a:lnTo>
                      <a:pt x="611" y="1062"/>
                    </a:lnTo>
                    <a:lnTo>
                      <a:pt x="595" y="1062"/>
                    </a:lnTo>
                    <a:lnTo>
                      <a:pt x="580" y="1060"/>
                    </a:lnTo>
                    <a:lnTo>
                      <a:pt x="565" y="1060"/>
                    </a:lnTo>
                    <a:lnTo>
                      <a:pt x="549" y="1062"/>
                    </a:lnTo>
                    <a:lnTo>
                      <a:pt x="536" y="1062"/>
                    </a:lnTo>
                    <a:lnTo>
                      <a:pt x="520" y="1062"/>
                    </a:lnTo>
                    <a:lnTo>
                      <a:pt x="507" y="1064"/>
                    </a:lnTo>
                    <a:lnTo>
                      <a:pt x="492" y="1064"/>
                    </a:lnTo>
                    <a:lnTo>
                      <a:pt x="478" y="1066"/>
                    </a:lnTo>
                    <a:lnTo>
                      <a:pt x="463" y="1068"/>
                    </a:lnTo>
                    <a:lnTo>
                      <a:pt x="449" y="1070"/>
                    </a:lnTo>
                    <a:lnTo>
                      <a:pt x="436" y="1071"/>
                    </a:lnTo>
                    <a:lnTo>
                      <a:pt x="423" y="1073"/>
                    </a:lnTo>
                    <a:lnTo>
                      <a:pt x="409" y="1075"/>
                    </a:lnTo>
                    <a:lnTo>
                      <a:pt x="396" y="1079"/>
                    </a:lnTo>
                    <a:lnTo>
                      <a:pt x="382" y="1081"/>
                    </a:lnTo>
                    <a:lnTo>
                      <a:pt x="369" y="1085"/>
                    </a:lnTo>
                    <a:lnTo>
                      <a:pt x="355" y="1087"/>
                    </a:lnTo>
                    <a:lnTo>
                      <a:pt x="344" y="1091"/>
                    </a:lnTo>
                    <a:lnTo>
                      <a:pt x="330" y="1095"/>
                    </a:lnTo>
                    <a:lnTo>
                      <a:pt x="319" y="1098"/>
                    </a:lnTo>
                    <a:lnTo>
                      <a:pt x="305" y="1102"/>
                    </a:lnTo>
                    <a:lnTo>
                      <a:pt x="294" y="1108"/>
                    </a:lnTo>
                    <a:lnTo>
                      <a:pt x="282" y="1112"/>
                    </a:lnTo>
                    <a:lnTo>
                      <a:pt x="271" y="1116"/>
                    </a:lnTo>
                    <a:lnTo>
                      <a:pt x="259" y="1121"/>
                    </a:lnTo>
                    <a:lnTo>
                      <a:pt x="248" y="1125"/>
                    </a:lnTo>
                    <a:lnTo>
                      <a:pt x="236" y="1131"/>
                    </a:lnTo>
                    <a:lnTo>
                      <a:pt x="227" y="1137"/>
                    </a:lnTo>
                    <a:lnTo>
                      <a:pt x="215" y="1143"/>
                    </a:lnTo>
                    <a:lnTo>
                      <a:pt x="206" y="1148"/>
                    </a:lnTo>
                    <a:lnTo>
                      <a:pt x="196" y="1154"/>
                    </a:lnTo>
                    <a:lnTo>
                      <a:pt x="185" y="1160"/>
                    </a:lnTo>
                    <a:lnTo>
                      <a:pt x="175" y="1166"/>
                    </a:lnTo>
                    <a:lnTo>
                      <a:pt x="165" y="1173"/>
                    </a:lnTo>
                    <a:lnTo>
                      <a:pt x="158" y="1179"/>
                    </a:lnTo>
                    <a:lnTo>
                      <a:pt x="148" y="1187"/>
                    </a:lnTo>
                    <a:lnTo>
                      <a:pt x="138" y="1192"/>
                    </a:lnTo>
                    <a:lnTo>
                      <a:pt x="131" y="1200"/>
                    </a:lnTo>
                    <a:lnTo>
                      <a:pt x="123" y="1206"/>
                    </a:lnTo>
                    <a:lnTo>
                      <a:pt x="115" y="1214"/>
                    </a:lnTo>
                    <a:lnTo>
                      <a:pt x="108" y="1221"/>
                    </a:lnTo>
                    <a:lnTo>
                      <a:pt x="100" y="1229"/>
                    </a:lnTo>
                    <a:lnTo>
                      <a:pt x="92" y="1237"/>
                    </a:lnTo>
                    <a:lnTo>
                      <a:pt x="85" y="1244"/>
                    </a:lnTo>
                    <a:lnTo>
                      <a:pt x="79" y="1252"/>
                    </a:lnTo>
                    <a:lnTo>
                      <a:pt x="71" y="1260"/>
                    </a:lnTo>
                    <a:lnTo>
                      <a:pt x="65" y="1267"/>
                    </a:lnTo>
                    <a:lnTo>
                      <a:pt x="60" y="1277"/>
                    </a:lnTo>
                    <a:lnTo>
                      <a:pt x="54" y="1285"/>
                    </a:lnTo>
                    <a:lnTo>
                      <a:pt x="48" y="1292"/>
                    </a:lnTo>
                    <a:lnTo>
                      <a:pt x="44" y="1302"/>
                    </a:lnTo>
                    <a:lnTo>
                      <a:pt x="39" y="1310"/>
                    </a:lnTo>
                    <a:lnTo>
                      <a:pt x="35" y="1319"/>
                    </a:lnTo>
                    <a:lnTo>
                      <a:pt x="31" y="1327"/>
                    </a:lnTo>
                    <a:lnTo>
                      <a:pt x="27" y="1337"/>
                    </a:lnTo>
                    <a:lnTo>
                      <a:pt x="23" y="1344"/>
                    </a:lnTo>
                    <a:lnTo>
                      <a:pt x="19" y="1354"/>
                    </a:lnTo>
                    <a:lnTo>
                      <a:pt x="16" y="1362"/>
                    </a:lnTo>
                    <a:lnTo>
                      <a:pt x="14" y="1371"/>
                    </a:lnTo>
                    <a:lnTo>
                      <a:pt x="10" y="1381"/>
                    </a:lnTo>
                    <a:lnTo>
                      <a:pt x="8" y="1388"/>
                    </a:lnTo>
                    <a:lnTo>
                      <a:pt x="6" y="1398"/>
                    </a:lnTo>
                    <a:lnTo>
                      <a:pt x="4" y="1408"/>
                    </a:lnTo>
                    <a:lnTo>
                      <a:pt x="2" y="1417"/>
                    </a:lnTo>
                    <a:lnTo>
                      <a:pt x="2" y="1425"/>
                    </a:lnTo>
                    <a:lnTo>
                      <a:pt x="0" y="1435"/>
                    </a:lnTo>
                    <a:lnTo>
                      <a:pt x="0" y="1444"/>
                    </a:lnTo>
                    <a:lnTo>
                      <a:pt x="0" y="1454"/>
                    </a:lnTo>
                  </a:path>
                </a:pathLst>
              </a:custGeom>
              <a:solidFill>
                <a:srgbClr val="FFFF00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26"/>
              <p:cNvSpPr>
                <a:spLocks/>
              </p:cNvSpPr>
              <p:nvPr/>
            </p:nvSpPr>
            <p:spPr bwMode="auto">
              <a:xfrm>
                <a:off x="1690" y="3029"/>
                <a:ext cx="1457" cy="731"/>
              </a:xfrm>
              <a:custGeom>
                <a:avLst/>
                <a:gdLst>
                  <a:gd name="T0" fmla="*/ 0 w 2915"/>
                  <a:gd name="T1" fmla="*/ 1 h 1461"/>
                  <a:gd name="T2" fmla="*/ 0 w 2915"/>
                  <a:gd name="T3" fmla="*/ 1 h 1461"/>
                  <a:gd name="T4" fmla="*/ 0 w 2915"/>
                  <a:gd name="T5" fmla="*/ 1 h 1461"/>
                  <a:gd name="T6" fmla="*/ 0 w 2915"/>
                  <a:gd name="T7" fmla="*/ 1 h 1461"/>
                  <a:gd name="T8" fmla="*/ 0 w 2915"/>
                  <a:gd name="T9" fmla="*/ 1 h 1461"/>
                  <a:gd name="T10" fmla="*/ 0 w 2915"/>
                  <a:gd name="T11" fmla="*/ 1 h 1461"/>
                  <a:gd name="T12" fmla="*/ 0 w 2915"/>
                  <a:gd name="T13" fmla="*/ 1 h 1461"/>
                  <a:gd name="T14" fmla="*/ 0 w 2915"/>
                  <a:gd name="T15" fmla="*/ 1 h 1461"/>
                  <a:gd name="T16" fmla="*/ 0 w 2915"/>
                  <a:gd name="T17" fmla="*/ 1 h 1461"/>
                  <a:gd name="T18" fmla="*/ 0 w 2915"/>
                  <a:gd name="T19" fmla="*/ 1 h 1461"/>
                  <a:gd name="T20" fmla="*/ 0 w 2915"/>
                  <a:gd name="T21" fmla="*/ 1 h 1461"/>
                  <a:gd name="T22" fmla="*/ 0 w 2915"/>
                  <a:gd name="T23" fmla="*/ 1 h 1461"/>
                  <a:gd name="T24" fmla="*/ 0 w 2915"/>
                  <a:gd name="T25" fmla="*/ 1 h 1461"/>
                  <a:gd name="T26" fmla="*/ 0 w 2915"/>
                  <a:gd name="T27" fmla="*/ 1 h 1461"/>
                  <a:gd name="T28" fmla="*/ 0 w 2915"/>
                  <a:gd name="T29" fmla="*/ 1 h 1461"/>
                  <a:gd name="T30" fmla="*/ 0 w 2915"/>
                  <a:gd name="T31" fmla="*/ 1 h 1461"/>
                  <a:gd name="T32" fmla="*/ 0 w 2915"/>
                  <a:gd name="T33" fmla="*/ 1 h 1461"/>
                  <a:gd name="T34" fmla="*/ 0 w 2915"/>
                  <a:gd name="T35" fmla="*/ 1 h 1461"/>
                  <a:gd name="T36" fmla="*/ 0 w 2915"/>
                  <a:gd name="T37" fmla="*/ 1 h 1461"/>
                  <a:gd name="T38" fmla="*/ 0 w 2915"/>
                  <a:gd name="T39" fmla="*/ 1 h 1461"/>
                  <a:gd name="T40" fmla="*/ 0 w 2915"/>
                  <a:gd name="T41" fmla="*/ 1 h 1461"/>
                  <a:gd name="T42" fmla="*/ 0 w 2915"/>
                  <a:gd name="T43" fmla="*/ 1 h 1461"/>
                  <a:gd name="T44" fmla="*/ 0 w 2915"/>
                  <a:gd name="T45" fmla="*/ 1 h 1461"/>
                  <a:gd name="T46" fmla="*/ 0 w 2915"/>
                  <a:gd name="T47" fmla="*/ 1 h 1461"/>
                  <a:gd name="T48" fmla="*/ 0 w 2915"/>
                  <a:gd name="T49" fmla="*/ 1 h 1461"/>
                  <a:gd name="T50" fmla="*/ 0 w 2915"/>
                  <a:gd name="T51" fmla="*/ 1 h 1461"/>
                  <a:gd name="T52" fmla="*/ 0 w 2915"/>
                  <a:gd name="T53" fmla="*/ 1 h 1461"/>
                  <a:gd name="T54" fmla="*/ 0 w 2915"/>
                  <a:gd name="T55" fmla="*/ 1 h 1461"/>
                  <a:gd name="T56" fmla="*/ 0 w 2915"/>
                  <a:gd name="T57" fmla="*/ 1 h 1461"/>
                  <a:gd name="T58" fmla="*/ 0 w 2915"/>
                  <a:gd name="T59" fmla="*/ 1 h 1461"/>
                  <a:gd name="T60" fmla="*/ 0 w 2915"/>
                  <a:gd name="T61" fmla="*/ 1 h 1461"/>
                  <a:gd name="T62" fmla="*/ 0 w 2915"/>
                  <a:gd name="T63" fmla="*/ 1 h 1461"/>
                  <a:gd name="T64" fmla="*/ 0 w 2915"/>
                  <a:gd name="T65" fmla="*/ 1 h 1461"/>
                  <a:gd name="T66" fmla="*/ 0 w 2915"/>
                  <a:gd name="T67" fmla="*/ 1 h 1461"/>
                  <a:gd name="T68" fmla="*/ 0 w 2915"/>
                  <a:gd name="T69" fmla="*/ 1 h 1461"/>
                  <a:gd name="T70" fmla="*/ 0 w 2915"/>
                  <a:gd name="T71" fmla="*/ 1 h 1461"/>
                  <a:gd name="T72" fmla="*/ 0 w 2915"/>
                  <a:gd name="T73" fmla="*/ 1 h 1461"/>
                  <a:gd name="T74" fmla="*/ 0 w 2915"/>
                  <a:gd name="T75" fmla="*/ 1 h 1461"/>
                  <a:gd name="T76" fmla="*/ 0 w 2915"/>
                  <a:gd name="T77" fmla="*/ 1 h 1461"/>
                  <a:gd name="T78" fmla="*/ 0 w 2915"/>
                  <a:gd name="T79" fmla="*/ 1 h 1461"/>
                  <a:gd name="T80" fmla="*/ 0 w 2915"/>
                  <a:gd name="T81" fmla="*/ 1 h 1461"/>
                  <a:gd name="T82" fmla="*/ 0 w 2915"/>
                  <a:gd name="T83" fmla="*/ 1 h 1461"/>
                  <a:gd name="T84" fmla="*/ 0 w 2915"/>
                  <a:gd name="T85" fmla="*/ 1 h 1461"/>
                  <a:gd name="T86" fmla="*/ 0 w 2915"/>
                  <a:gd name="T87" fmla="*/ 1 h 1461"/>
                  <a:gd name="T88" fmla="*/ 0 w 2915"/>
                  <a:gd name="T89" fmla="*/ 1 h 1461"/>
                  <a:gd name="T90" fmla="*/ 0 w 2915"/>
                  <a:gd name="T91" fmla="*/ 1 h 1461"/>
                  <a:gd name="T92" fmla="*/ 0 w 2915"/>
                  <a:gd name="T93" fmla="*/ 1 h 1461"/>
                  <a:gd name="T94" fmla="*/ 0 w 2915"/>
                  <a:gd name="T95" fmla="*/ 1 h 1461"/>
                  <a:gd name="T96" fmla="*/ 0 w 2915"/>
                  <a:gd name="T97" fmla="*/ 1 h 1461"/>
                  <a:gd name="T98" fmla="*/ 0 w 2915"/>
                  <a:gd name="T99" fmla="*/ 1 h 1461"/>
                  <a:gd name="T100" fmla="*/ 0 w 2915"/>
                  <a:gd name="T101" fmla="*/ 1 h 1461"/>
                  <a:gd name="T102" fmla="*/ 0 w 2915"/>
                  <a:gd name="T103" fmla="*/ 1 h 1461"/>
                  <a:gd name="T104" fmla="*/ 0 w 2915"/>
                  <a:gd name="T105" fmla="*/ 1 h 1461"/>
                  <a:gd name="T106" fmla="*/ 0 w 2915"/>
                  <a:gd name="T107" fmla="*/ 1 h 1461"/>
                  <a:gd name="T108" fmla="*/ 0 w 2915"/>
                  <a:gd name="T109" fmla="*/ 1 h 1461"/>
                  <a:gd name="T110" fmla="*/ 0 w 2915"/>
                  <a:gd name="T111" fmla="*/ 1 h 1461"/>
                  <a:gd name="T112" fmla="*/ 0 w 2915"/>
                  <a:gd name="T113" fmla="*/ 1 h 1461"/>
                  <a:gd name="T114" fmla="*/ 0 w 2915"/>
                  <a:gd name="T115" fmla="*/ 1 h 1461"/>
                  <a:gd name="T116" fmla="*/ 0 w 2915"/>
                  <a:gd name="T117" fmla="*/ 1 h 1461"/>
                  <a:gd name="T118" fmla="*/ 0 w 2915"/>
                  <a:gd name="T119" fmla="*/ 1 h 1461"/>
                  <a:gd name="T120" fmla="*/ 0 w 2915"/>
                  <a:gd name="T121" fmla="*/ 1 h 1461"/>
                  <a:gd name="T122" fmla="*/ 0 w 2915"/>
                  <a:gd name="T123" fmla="*/ 1 h 14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915"/>
                  <a:gd name="T187" fmla="*/ 0 h 1461"/>
                  <a:gd name="T188" fmla="*/ 2915 w 2915"/>
                  <a:gd name="T189" fmla="*/ 1461 h 146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915" h="1461">
                    <a:moveTo>
                      <a:pt x="0" y="0"/>
                    </a:moveTo>
                    <a:lnTo>
                      <a:pt x="0" y="7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44"/>
                    </a:lnTo>
                    <a:lnTo>
                      <a:pt x="4" y="54"/>
                    </a:lnTo>
                    <a:lnTo>
                      <a:pt x="6" y="63"/>
                    </a:lnTo>
                    <a:lnTo>
                      <a:pt x="8" y="73"/>
                    </a:lnTo>
                    <a:lnTo>
                      <a:pt x="10" y="80"/>
                    </a:lnTo>
                    <a:lnTo>
                      <a:pt x="14" y="90"/>
                    </a:lnTo>
                    <a:lnTo>
                      <a:pt x="16" y="100"/>
                    </a:lnTo>
                    <a:lnTo>
                      <a:pt x="19" y="107"/>
                    </a:lnTo>
                    <a:lnTo>
                      <a:pt x="23" y="117"/>
                    </a:lnTo>
                    <a:lnTo>
                      <a:pt x="27" y="125"/>
                    </a:lnTo>
                    <a:lnTo>
                      <a:pt x="31" y="134"/>
                    </a:lnTo>
                    <a:lnTo>
                      <a:pt x="35" y="142"/>
                    </a:lnTo>
                    <a:lnTo>
                      <a:pt x="39" y="151"/>
                    </a:lnTo>
                    <a:lnTo>
                      <a:pt x="44" y="159"/>
                    </a:lnTo>
                    <a:lnTo>
                      <a:pt x="48" y="169"/>
                    </a:lnTo>
                    <a:lnTo>
                      <a:pt x="54" y="176"/>
                    </a:lnTo>
                    <a:lnTo>
                      <a:pt x="60" y="184"/>
                    </a:lnTo>
                    <a:lnTo>
                      <a:pt x="65" y="194"/>
                    </a:lnTo>
                    <a:lnTo>
                      <a:pt x="71" y="201"/>
                    </a:lnTo>
                    <a:lnTo>
                      <a:pt x="79" y="209"/>
                    </a:lnTo>
                    <a:lnTo>
                      <a:pt x="85" y="217"/>
                    </a:lnTo>
                    <a:lnTo>
                      <a:pt x="92" y="224"/>
                    </a:lnTo>
                    <a:lnTo>
                      <a:pt x="100" y="232"/>
                    </a:lnTo>
                    <a:lnTo>
                      <a:pt x="108" y="240"/>
                    </a:lnTo>
                    <a:lnTo>
                      <a:pt x="115" y="248"/>
                    </a:lnTo>
                    <a:lnTo>
                      <a:pt x="123" y="255"/>
                    </a:lnTo>
                    <a:lnTo>
                      <a:pt x="131" y="261"/>
                    </a:lnTo>
                    <a:lnTo>
                      <a:pt x="138" y="269"/>
                    </a:lnTo>
                    <a:lnTo>
                      <a:pt x="148" y="274"/>
                    </a:lnTo>
                    <a:lnTo>
                      <a:pt x="158" y="282"/>
                    </a:lnTo>
                    <a:lnTo>
                      <a:pt x="165" y="288"/>
                    </a:lnTo>
                    <a:lnTo>
                      <a:pt x="175" y="296"/>
                    </a:lnTo>
                    <a:lnTo>
                      <a:pt x="185" y="301"/>
                    </a:lnTo>
                    <a:lnTo>
                      <a:pt x="196" y="307"/>
                    </a:lnTo>
                    <a:lnTo>
                      <a:pt x="206" y="313"/>
                    </a:lnTo>
                    <a:lnTo>
                      <a:pt x="215" y="319"/>
                    </a:lnTo>
                    <a:lnTo>
                      <a:pt x="227" y="324"/>
                    </a:lnTo>
                    <a:lnTo>
                      <a:pt x="236" y="330"/>
                    </a:lnTo>
                    <a:lnTo>
                      <a:pt x="248" y="336"/>
                    </a:lnTo>
                    <a:lnTo>
                      <a:pt x="259" y="340"/>
                    </a:lnTo>
                    <a:lnTo>
                      <a:pt x="271" y="345"/>
                    </a:lnTo>
                    <a:lnTo>
                      <a:pt x="282" y="349"/>
                    </a:lnTo>
                    <a:lnTo>
                      <a:pt x="294" y="353"/>
                    </a:lnTo>
                    <a:lnTo>
                      <a:pt x="305" y="359"/>
                    </a:lnTo>
                    <a:lnTo>
                      <a:pt x="319" y="363"/>
                    </a:lnTo>
                    <a:lnTo>
                      <a:pt x="330" y="367"/>
                    </a:lnTo>
                    <a:lnTo>
                      <a:pt x="344" y="370"/>
                    </a:lnTo>
                    <a:lnTo>
                      <a:pt x="355" y="374"/>
                    </a:lnTo>
                    <a:lnTo>
                      <a:pt x="369" y="376"/>
                    </a:lnTo>
                    <a:lnTo>
                      <a:pt x="382" y="380"/>
                    </a:lnTo>
                    <a:lnTo>
                      <a:pt x="396" y="382"/>
                    </a:lnTo>
                    <a:lnTo>
                      <a:pt x="409" y="386"/>
                    </a:lnTo>
                    <a:lnTo>
                      <a:pt x="423" y="388"/>
                    </a:lnTo>
                    <a:lnTo>
                      <a:pt x="436" y="390"/>
                    </a:lnTo>
                    <a:lnTo>
                      <a:pt x="449" y="392"/>
                    </a:lnTo>
                    <a:lnTo>
                      <a:pt x="463" y="393"/>
                    </a:lnTo>
                    <a:lnTo>
                      <a:pt x="478" y="395"/>
                    </a:lnTo>
                    <a:lnTo>
                      <a:pt x="492" y="397"/>
                    </a:lnTo>
                    <a:lnTo>
                      <a:pt x="507" y="397"/>
                    </a:lnTo>
                    <a:lnTo>
                      <a:pt x="520" y="399"/>
                    </a:lnTo>
                    <a:lnTo>
                      <a:pt x="536" y="399"/>
                    </a:lnTo>
                    <a:lnTo>
                      <a:pt x="549" y="399"/>
                    </a:lnTo>
                    <a:lnTo>
                      <a:pt x="565" y="401"/>
                    </a:lnTo>
                    <a:lnTo>
                      <a:pt x="580" y="401"/>
                    </a:lnTo>
                    <a:lnTo>
                      <a:pt x="595" y="399"/>
                    </a:lnTo>
                    <a:lnTo>
                      <a:pt x="611" y="399"/>
                    </a:lnTo>
                    <a:lnTo>
                      <a:pt x="626" y="399"/>
                    </a:lnTo>
                    <a:lnTo>
                      <a:pt x="641" y="397"/>
                    </a:lnTo>
                    <a:lnTo>
                      <a:pt x="657" y="397"/>
                    </a:lnTo>
                    <a:lnTo>
                      <a:pt x="672" y="395"/>
                    </a:lnTo>
                    <a:lnTo>
                      <a:pt x="688" y="393"/>
                    </a:lnTo>
                    <a:lnTo>
                      <a:pt x="703" y="392"/>
                    </a:lnTo>
                    <a:lnTo>
                      <a:pt x="718" y="390"/>
                    </a:lnTo>
                    <a:lnTo>
                      <a:pt x="736" y="388"/>
                    </a:lnTo>
                    <a:lnTo>
                      <a:pt x="751" y="384"/>
                    </a:lnTo>
                    <a:lnTo>
                      <a:pt x="766" y="382"/>
                    </a:lnTo>
                    <a:lnTo>
                      <a:pt x="782" y="378"/>
                    </a:lnTo>
                    <a:lnTo>
                      <a:pt x="799" y="374"/>
                    </a:lnTo>
                    <a:lnTo>
                      <a:pt x="814" y="370"/>
                    </a:lnTo>
                    <a:lnTo>
                      <a:pt x="830" y="367"/>
                    </a:lnTo>
                    <a:lnTo>
                      <a:pt x="847" y="363"/>
                    </a:lnTo>
                    <a:lnTo>
                      <a:pt x="862" y="359"/>
                    </a:lnTo>
                    <a:lnTo>
                      <a:pt x="880" y="353"/>
                    </a:lnTo>
                    <a:lnTo>
                      <a:pt x="895" y="349"/>
                    </a:lnTo>
                    <a:lnTo>
                      <a:pt x="910" y="344"/>
                    </a:lnTo>
                    <a:lnTo>
                      <a:pt x="928" y="338"/>
                    </a:lnTo>
                    <a:lnTo>
                      <a:pt x="943" y="332"/>
                    </a:lnTo>
                    <a:lnTo>
                      <a:pt x="958" y="326"/>
                    </a:lnTo>
                    <a:lnTo>
                      <a:pt x="976" y="320"/>
                    </a:lnTo>
                    <a:lnTo>
                      <a:pt x="991" y="315"/>
                    </a:lnTo>
                    <a:lnTo>
                      <a:pt x="1008" y="307"/>
                    </a:lnTo>
                    <a:lnTo>
                      <a:pt x="1024" y="301"/>
                    </a:lnTo>
                    <a:lnTo>
                      <a:pt x="1039" y="294"/>
                    </a:lnTo>
                    <a:lnTo>
                      <a:pt x="1054" y="286"/>
                    </a:lnTo>
                    <a:lnTo>
                      <a:pt x="1072" y="280"/>
                    </a:lnTo>
                    <a:lnTo>
                      <a:pt x="1087" y="272"/>
                    </a:lnTo>
                    <a:lnTo>
                      <a:pt x="1102" y="263"/>
                    </a:lnTo>
                    <a:lnTo>
                      <a:pt x="1118" y="255"/>
                    </a:lnTo>
                    <a:lnTo>
                      <a:pt x="1133" y="248"/>
                    </a:lnTo>
                    <a:lnTo>
                      <a:pt x="1150" y="238"/>
                    </a:lnTo>
                    <a:lnTo>
                      <a:pt x="1166" y="230"/>
                    </a:lnTo>
                    <a:lnTo>
                      <a:pt x="1181" y="221"/>
                    </a:lnTo>
                    <a:lnTo>
                      <a:pt x="1196" y="211"/>
                    </a:lnTo>
                    <a:lnTo>
                      <a:pt x="1212" y="201"/>
                    </a:lnTo>
                    <a:lnTo>
                      <a:pt x="1227" y="192"/>
                    </a:lnTo>
                    <a:lnTo>
                      <a:pt x="1240" y="182"/>
                    </a:lnTo>
                    <a:lnTo>
                      <a:pt x="1256" y="171"/>
                    </a:lnTo>
                    <a:lnTo>
                      <a:pt x="1271" y="161"/>
                    </a:lnTo>
                    <a:lnTo>
                      <a:pt x="1287" y="150"/>
                    </a:lnTo>
                    <a:lnTo>
                      <a:pt x="1300" y="140"/>
                    </a:lnTo>
                    <a:lnTo>
                      <a:pt x="1315" y="128"/>
                    </a:lnTo>
                    <a:lnTo>
                      <a:pt x="1329" y="117"/>
                    </a:lnTo>
                    <a:lnTo>
                      <a:pt x="1344" y="105"/>
                    </a:lnTo>
                    <a:lnTo>
                      <a:pt x="1358" y="94"/>
                    </a:lnTo>
                    <a:lnTo>
                      <a:pt x="1371" y="82"/>
                    </a:lnTo>
                    <a:lnTo>
                      <a:pt x="1386" y="71"/>
                    </a:lnTo>
                    <a:lnTo>
                      <a:pt x="1400" y="59"/>
                    </a:lnTo>
                    <a:lnTo>
                      <a:pt x="1413" y="46"/>
                    </a:lnTo>
                    <a:lnTo>
                      <a:pt x="1427" y="34"/>
                    </a:lnTo>
                    <a:lnTo>
                      <a:pt x="1440" y="21"/>
                    </a:lnTo>
                    <a:lnTo>
                      <a:pt x="1452" y="9"/>
                    </a:lnTo>
                    <a:lnTo>
                      <a:pt x="1450" y="11"/>
                    </a:lnTo>
                    <a:lnTo>
                      <a:pt x="1436" y="25"/>
                    </a:lnTo>
                    <a:lnTo>
                      <a:pt x="1425" y="38"/>
                    </a:lnTo>
                    <a:lnTo>
                      <a:pt x="1411" y="52"/>
                    </a:lnTo>
                    <a:lnTo>
                      <a:pt x="1400" y="65"/>
                    </a:lnTo>
                    <a:lnTo>
                      <a:pt x="1386" y="78"/>
                    </a:lnTo>
                    <a:lnTo>
                      <a:pt x="1375" y="94"/>
                    </a:lnTo>
                    <a:lnTo>
                      <a:pt x="1363" y="107"/>
                    </a:lnTo>
                    <a:lnTo>
                      <a:pt x="1352" y="121"/>
                    </a:lnTo>
                    <a:lnTo>
                      <a:pt x="1340" y="136"/>
                    </a:lnTo>
                    <a:lnTo>
                      <a:pt x="1329" y="150"/>
                    </a:lnTo>
                    <a:lnTo>
                      <a:pt x="1319" y="165"/>
                    </a:lnTo>
                    <a:lnTo>
                      <a:pt x="1308" y="178"/>
                    </a:lnTo>
                    <a:lnTo>
                      <a:pt x="1298" y="194"/>
                    </a:lnTo>
                    <a:lnTo>
                      <a:pt x="1287" y="209"/>
                    </a:lnTo>
                    <a:lnTo>
                      <a:pt x="1277" y="224"/>
                    </a:lnTo>
                    <a:lnTo>
                      <a:pt x="1267" y="238"/>
                    </a:lnTo>
                    <a:lnTo>
                      <a:pt x="1258" y="253"/>
                    </a:lnTo>
                    <a:lnTo>
                      <a:pt x="1248" y="269"/>
                    </a:lnTo>
                    <a:lnTo>
                      <a:pt x="1239" y="284"/>
                    </a:lnTo>
                    <a:lnTo>
                      <a:pt x="1229" y="299"/>
                    </a:lnTo>
                    <a:lnTo>
                      <a:pt x="1221" y="315"/>
                    </a:lnTo>
                    <a:lnTo>
                      <a:pt x="1212" y="332"/>
                    </a:lnTo>
                    <a:lnTo>
                      <a:pt x="1204" y="347"/>
                    </a:lnTo>
                    <a:lnTo>
                      <a:pt x="1196" y="363"/>
                    </a:lnTo>
                    <a:lnTo>
                      <a:pt x="1187" y="378"/>
                    </a:lnTo>
                    <a:lnTo>
                      <a:pt x="1179" y="393"/>
                    </a:lnTo>
                    <a:lnTo>
                      <a:pt x="1173" y="411"/>
                    </a:lnTo>
                    <a:lnTo>
                      <a:pt x="1166" y="426"/>
                    </a:lnTo>
                    <a:lnTo>
                      <a:pt x="1158" y="442"/>
                    </a:lnTo>
                    <a:lnTo>
                      <a:pt x="1152" y="459"/>
                    </a:lnTo>
                    <a:lnTo>
                      <a:pt x="1144" y="474"/>
                    </a:lnTo>
                    <a:lnTo>
                      <a:pt x="1139" y="490"/>
                    </a:lnTo>
                    <a:lnTo>
                      <a:pt x="1133" y="507"/>
                    </a:lnTo>
                    <a:lnTo>
                      <a:pt x="1127" y="522"/>
                    </a:lnTo>
                    <a:lnTo>
                      <a:pt x="1121" y="538"/>
                    </a:lnTo>
                    <a:lnTo>
                      <a:pt x="1116" y="555"/>
                    </a:lnTo>
                    <a:lnTo>
                      <a:pt x="1112" y="570"/>
                    </a:lnTo>
                    <a:lnTo>
                      <a:pt x="1106" y="587"/>
                    </a:lnTo>
                    <a:lnTo>
                      <a:pt x="1102" y="603"/>
                    </a:lnTo>
                    <a:lnTo>
                      <a:pt x="1096" y="618"/>
                    </a:lnTo>
                    <a:lnTo>
                      <a:pt x="1093" y="636"/>
                    </a:lnTo>
                    <a:lnTo>
                      <a:pt x="1089" y="651"/>
                    </a:lnTo>
                    <a:lnTo>
                      <a:pt x="1085" y="666"/>
                    </a:lnTo>
                    <a:lnTo>
                      <a:pt x="1083" y="684"/>
                    </a:lnTo>
                    <a:lnTo>
                      <a:pt x="1079" y="699"/>
                    </a:lnTo>
                    <a:lnTo>
                      <a:pt x="1075" y="714"/>
                    </a:lnTo>
                    <a:lnTo>
                      <a:pt x="1073" y="730"/>
                    </a:lnTo>
                    <a:lnTo>
                      <a:pt x="1072" y="747"/>
                    </a:lnTo>
                    <a:lnTo>
                      <a:pt x="1070" y="762"/>
                    </a:lnTo>
                    <a:lnTo>
                      <a:pt x="1068" y="778"/>
                    </a:lnTo>
                    <a:lnTo>
                      <a:pt x="1066" y="793"/>
                    </a:lnTo>
                    <a:lnTo>
                      <a:pt x="1064" y="808"/>
                    </a:lnTo>
                    <a:lnTo>
                      <a:pt x="1064" y="824"/>
                    </a:lnTo>
                    <a:lnTo>
                      <a:pt x="1062" y="839"/>
                    </a:lnTo>
                    <a:lnTo>
                      <a:pt x="1062" y="854"/>
                    </a:lnTo>
                    <a:lnTo>
                      <a:pt x="1062" y="870"/>
                    </a:lnTo>
                    <a:lnTo>
                      <a:pt x="1060" y="885"/>
                    </a:lnTo>
                    <a:lnTo>
                      <a:pt x="1060" y="901"/>
                    </a:lnTo>
                    <a:lnTo>
                      <a:pt x="1062" y="914"/>
                    </a:lnTo>
                    <a:lnTo>
                      <a:pt x="1062" y="929"/>
                    </a:lnTo>
                    <a:lnTo>
                      <a:pt x="1062" y="945"/>
                    </a:lnTo>
                    <a:lnTo>
                      <a:pt x="1064" y="958"/>
                    </a:lnTo>
                    <a:lnTo>
                      <a:pt x="1064" y="974"/>
                    </a:lnTo>
                    <a:lnTo>
                      <a:pt x="1066" y="987"/>
                    </a:lnTo>
                    <a:lnTo>
                      <a:pt x="1068" y="1002"/>
                    </a:lnTo>
                    <a:lnTo>
                      <a:pt x="1070" y="1016"/>
                    </a:lnTo>
                    <a:lnTo>
                      <a:pt x="1072" y="1029"/>
                    </a:lnTo>
                    <a:lnTo>
                      <a:pt x="1073" y="1043"/>
                    </a:lnTo>
                    <a:lnTo>
                      <a:pt x="1075" y="1056"/>
                    </a:lnTo>
                    <a:lnTo>
                      <a:pt x="1079" y="1070"/>
                    </a:lnTo>
                    <a:lnTo>
                      <a:pt x="1081" y="1083"/>
                    </a:lnTo>
                    <a:lnTo>
                      <a:pt x="1085" y="1097"/>
                    </a:lnTo>
                    <a:lnTo>
                      <a:pt x="1089" y="1108"/>
                    </a:lnTo>
                    <a:lnTo>
                      <a:pt x="1093" y="1121"/>
                    </a:lnTo>
                    <a:lnTo>
                      <a:pt x="1096" y="1135"/>
                    </a:lnTo>
                    <a:lnTo>
                      <a:pt x="1100" y="1146"/>
                    </a:lnTo>
                    <a:lnTo>
                      <a:pt x="1104" y="1158"/>
                    </a:lnTo>
                    <a:lnTo>
                      <a:pt x="1108" y="1171"/>
                    </a:lnTo>
                    <a:lnTo>
                      <a:pt x="1112" y="1183"/>
                    </a:lnTo>
                    <a:lnTo>
                      <a:pt x="1118" y="1194"/>
                    </a:lnTo>
                    <a:lnTo>
                      <a:pt x="1121" y="1206"/>
                    </a:lnTo>
                    <a:lnTo>
                      <a:pt x="1127" y="1216"/>
                    </a:lnTo>
                    <a:lnTo>
                      <a:pt x="1133" y="1227"/>
                    </a:lnTo>
                    <a:lnTo>
                      <a:pt x="1139" y="1239"/>
                    </a:lnTo>
                    <a:lnTo>
                      <a:pt x="1144" y="1248"/>
                    </a:lnTo>
                    <a:lnTo>
                      <a:pt x="1150" y="1260"/>
                    </a:lnTo>
                    <a:lnTo>
                      <a:pt x="1156" y="1269"/>
                    </a:lnTo>
                    <a:lnTo>
                      <a:pt x="1162" y="1279"/>
                    </a:lnTo>
                    <a:lnTo>
                      <a:pt x="1168" y="1289"/>
                    </a:lnTo>
                    <a:lnTo>
                      <a:pt x="1175" y="1298"/>
                    </a:lnTo>
                    <a:lnTo>
                      <a:pt x="1181" y="1308"/>
                    </a:lnTo>
                    <a:lnTo>
                      <a:pt x="1187" y="1315"/>
                    </a:lnTo>
                    <a:lnTo>
                      <a:pt x="1194" y="1325"/>
                    </a:lnTo>
                    <a:lnTo>
                      <a:pt x="1202" y="1333"/>
                    </a:lnTo>
                    <a:lnTo>
                      <a:pt x="1208" y="1340"/>
                    </a:lnTo>
                    <a:lnTo>
                      <a:pt x="1216" y="1348"/>
                    </a:lnTo>
                    <a:lnTo>
                      <a:pt x="1223" y="1356"/>
                    </a:lnTo>
                    <a:lnTo>
                      <a:pt x="1231" y="1363"/>
                    </a:lnTo>
                    <a:lnTo>
                      <a:pt x="1239" y="1371"/>
                    </a:lnTo>
                    <a:lnTo>
                      <a:pt x="1246" y="1379"/>
                    </a:lnTo>
                    <a:lnTo>
                      <a:pt x="1254" y="1385"/>
                    </a:lnTo>
                    <a:lnTo>
                      <a:pt x="1262" y="1390"/>
                    </a:lnTo>
                    <a:lnTo>
                      <a:pt x="1269" y="1398"/>
                    </a:lnTo>
                    <a:lnTo>
                      <a:pt x="1279" y="1404"/>
                    </a:lnTo>
                    <a:lnTo>
                      <a:pt x="1287" y="1410"/>
                    </a:lnTo>
                    <a:lnTo>
                      <a:pt x="1294" y="1413"/>
                    </a:lnTo>
                    <a:lnTo>
                      <a:pt x="1304" y="1419"/>
                    </a:lnTo>
                    <a:lnTo>
                      <a:pt x="1312" y="1423"/>
                    </a:lnTo>
                    <a:lnTo>
                      <a:pt x="1321" y="1429"/>
                    </a:lnTo>
                    <a:lnTo>
                      <a:pt x="1329" y="1433"/>
                    </a:lnTo>
                    <a:lnTo>
                      <a:pt x="1338" y="1436"/>
                    </a:lnTo>
                    <a:lnTo>
                      <a:pt x="1346" y="1440"/>
                    </a:lnTo>
                    <a:lnTo>
                      <a:pt x="1356" y="1444"/>
                    </a:lnTo>
                    <a:lnTo>
                      <a:pt x="1365" y="1446"/>
                    </a:lnTo>
                    <a:lnTo>
                      <a:pt x="1373" y="1450"/>
                    </a:lnTo>
                    <a:lnTo>
                      <a:pt x="1383" y="1452"/>
                    </a:lnTo>
                    <a:lnTo>
                      <a:pt x="1392" y="1454"/>
                    </a:lnTo>
                    <a:lnTo>
                      <a:pt x="1400" y="1456"/>
                    </a:lnTo>
                    <a:lnTo>
                      <a:pt x="1409" y="1458"/>
                    </a:lnTo>
                    <a:lnTo>
                      <a:pt x="1419" y="1460"/>
                    </a:lnTo>
                    <a:lnTo>
                      <a:pt x="1427" y="1460"/>
                    </a:lnTo>
                    <a:lnTo>
                      <a:pt x="1436" y="1461"/>
                    </a:lnTo>
                    <a:lnTo>
                      <a:pt x="1446" y="1461"/>
                    </a:lnTo>
                    <a:lnTo>
                      <a:pt x="1456" y="1461"/>
                    </a:lnTo>
                    <a:lnTo>
                      <a:pt x="1465" y="1461"/>
                    </a:lnTo>
                    <a:lnTo>
                      <a:pt x="1473" y="1461"/>
                    </a:lnTo>
                    <a:lnTo>
                      <a:pt x="1482" y="1461"/>
                    </a:lnTo>
                    <a:lnTo>
                      <a:pt x="1492" y="1460"/>
                    </a:lnTo>
                    <a:lnTo>
                      <a:pt x="1502" y="1458"/>
                    </a:lnTo>
                    <a:lnTo>
                      <a:pt x="1509" y="1458"/>
                    </a:lnTo>
                    <a:lnTo>
                      <a:pt x="1519" y="1456"/>
                    </a:lnTo>
                    <a:lnTo>
                      <a:pt x="1528" y="1454"/>
                    </a:lnTo>
                    <a:lnTo>
                      <a:pt x="1538" y="1450"/>
                    </a:lnTo>
                    <a:lnTo>
                      <a:pt x="1546" y="1448"/>
                    </a:lnTo>
                    <a:lnTo>
                      <a:pt x="1555" y="1444"/>
                    </a:lnTo>
                    <a:lnTo>
                      <a:pt x="1563" y="1442"/>
                    </a:lnTo>
                    <a:lnTo>
                      <a:pt x="1573" y="1438"/>
                    </a:lnTo>
                    <a:lnTo>
                      <a:pt x="1582" y="1435"/>
                    </a:lnTo>
                    <a:lnTo>
                      <a:pt x="1590" y="1431"/>
                    </a:lnTo>
                    <a:lnTo>
                      <a:pt x="1599" y="1427"/>
                    </a:lnTo>
                    <a:lnTo>
                      <a:pt x="1607" y="1421"/>
                    </a:lnTo>
                    <a:lnTo>
                      <a:pt x="1615" y="1417"/>
                    </a:lnTo>
                    <a:lnTo>
                      <a:pt x="1624" y="1412"/>
                    </a:lnTo>
                    <a:lnTo>
                      <a:pt x="1632" y="1406"/>
                    </a:lnTo>
                    <a:lnTo>
                      <a:pt x="1640" y="1400"/>
                    </a:lnTo>
                    <a:lnTo>
                      <a:pt x="1649" y="1394"/>
                    </a:lnTo>
                    <a:lnTo>
                      <a:pt x="1657" y="1388"/>
                    </a:lnTo>
                    <a:lnTo>
                      <a:pt x="1665" y="1381"/>
                    </a:lnTo>
                    <a:lnTo>
                      <a:pt x="1672" y="1375"/>
                    </a:lnTo>
                    <a:lnTo>
                      <a:pt x="1680" y="1367"/>
                    </a:lnTo>
                    <a:lnTo>
                      <a:pt x="1688" y="1360"/>
                    </a:lnTo>
                    <a:lnTo>
                      <a:pt x="1695" y="1352"/>
                    </a:lnTo>
                    <a:lnTo>
                      <a:pt x="1703" y="1344"/>
                    </a:lnTo>
                    <a:lnTo>
                      <a:pt x="1709" y="1337"/>
                    </a:lnTo>
                    <a:lnTo>
                      <a:pt x="1717" y="1329"/>
                    </a:lnTo>
                    <a:lnTo>
                      <a:pt x="1724" y="1319"/>
                    </a:lnTo>
                    <a:lnTo>
                      <a:pt x="1730" y="1312"/>
                    </a:lnTo>
                    <a:lnTo>
                      <a:pt x="1738" y="1302"/>
                    </a:lnTo>
                    <a:lnTo>
                      <a:pt x="1743" y="1292"/>
                    </a:lnTo>
                    <a:lnTo>
                      <a:pt x="1749" y="1283"/>
                    </a:lnTo>
                    <a:lnTo>
                      <a:pt x="1757" y="1273"/>
                    </a:lnTo>
                    <a:lnTo>
                      <a:pt x="1763" y="1264"/>
                    </a:lnTo>
                    <a:lnTo>
                      <a:pt x="1768" y="1254"/>
                    </a:lnTo>
                    <a:lnTo>
                      <a:pt x="1774" y="1242"/>
                    </a:lnTo>
                    <a:lnTo>
                      <a:pt x="1780" y="1233"/>
                    </a:lnTo>
                    <a:lnTo>
                      <a:pt x="1784" y="1221"/>
                    </a:lnTo>
                    <a:lnTo>
                      <a:pt x="1790" y="1212"/>
                    </a:lnTo>
                    <a:lnTo>
                      <a:pt x="1795" y="1200"/>
                    </a:lnTo>
                    <a:lnTo>
                      <a:pt x="1799" y="1189"/>
                    </a:lnTo>
                    <a:lnTo>
                      <a:pt x="1805" y="1177"/>
                    </a:lnTo>
                    <a:lnTo>
                      <a:pt x="1809" y="1164"/>
                    </a:lnTo>
                    <a:lnTo>
                      <a:pt x="1813" y="1152"/>
                    </a:lnTo>
                    <a:lnTo>
                      <a:pt x="1816" y="1141"/>
                    </a:lnTo>
                    <a:lnTo>
                      <a:pt x="1820" y="1127"/>
                    </a:lnTo>
                    <a:lnTo>
                      <a:pt x="1824" y="1116"/>
                    </a:lnTo>
                    <a:lnTo>
                      <a:pt x="1828" y="1102"/>
                    </a:lnTo>
                    <a:lnTo>
                      <a:pt x="1832" y="1089"/>
                    </a:lnTo>
                    <a:lnTo>
                      <a:pt x="1834" y="1077"/>
                    </a:lnTo>
                    <a:lnTo>
                      <a:pt x="1838" y="1064"/>
                    </a:lnTo>
                    <a:lnTo>
                      <a:pt x="1839" y="1050"/>
                    </a:lnTo>
                    <a:lnTo>
                      <a:pt x="1841" y="1037"/>
                    </a:lnTo>
                    <a:lnTo>
                      <a:pt x="1845" y="1022"/>
                    </a:lnTo>
                    <a:lnTo>
                      <a:pt x="1847" y="1008"/>
                    </a:lnTo>
                    <a:lnTo>
                      <a:pt x="1849" y="995"/>
                    </a:lnTo>
                    <a:lnTo>
                      <a:pt x="1849" y="981"/>
                    </a:lnTo>
                    <a:lnTo>
                      <a:pt x="1851" y="966"/>
                    </a:lnTo>
                    <a:lnTo>
                      <a:pt x="1853" y="952"/>
                    </a:lnTo>
                    <a:lnTo>
                      <a:pt x="1853" y="937"/>
                    </a:lnTo>
                    <a:lnTo>
                      <a:pt x="1853" y="922"/>
                    </a:lnTo>
                    <a:lnTo>
                      <a:pt x="1855" y="908"/>
                    </a:lnTo>
                    <a:lnTo>
                      <a:pt x="1855" y="893"/>
                    </a:lnTo>
                    <a:lnTo>
                      <a:pt x="1855" y="878"/>
                    </a:lnTo>
                    <a:lnTo>
                      <a:pt x="1853" y="862"/>
                    </a:lnTo>
                    <a:lnTo>
                      <a:pt x="1853" y="847"/>
                    </a:lnTo>
                    <a:lnTo>
                      <a:pt x="1853" y="831"/>
                    </a:lnTo>
                    <a:lnTo>
                      <a:pt x="1851" y="816"/>
                    </a:lnTo>
                    <a:lnTo>
                      <a:pt x="1849" y="801"/>
                    </a:lnTo>
                    <a:lnTo>
                      <a:pt x="1849" y="785"/>
                    </a:lnTo>
                    <a:lnTo>
                      <a:pt x="1847" y="770"/>
                    </a:lnTo>
                    <a:lnTo>
                      <a:pt x="1845" y="755"/>
                    </a:lnTo>
                    <a:lnTo>
                      <a:pt x="1843" y="739"/>
                    </a:lnTo>
                    <a:lnTo>
                      <a:pt x="1839" y="722"/>
                    </a:lnTo>
                    <a:lnTo>
                      <a:pt x="1838" y="707"/>
                    </a:lnTo>
                    <a:lnTo>
                      <a:pt x="1834" y="691"/>
                    </a:lnTo>
                    <a:lnTo>
                      <a:pt x="1832" y="676"/>
                    </a:lnTo>
                    <a:lnTo>
                      <a:pt x="1828" y="659"/>
                    </a:lnTo>
                    <a:lnTo>
                      <a:pt x="1824" y="643"/>
                    </a:lnTo>
                    <a:lnTo>
                      <a:pt x="1820" y="628"/>
                    </a:lnTo>
                    <a:lnTo>
                      <a:pt x="1816" y="611"/>
                    </a:lnTo>
                    <a:lnTo>
                      <a:pt x="1811" y="595"/>
                    </a:lnTo>
                    <a:lnTo>
                      <a:pt x="1807" y="578"/>
                    </a:lnTo>
                    <a:lnTo>
                      <a:pt x="1801" y="563"/>
                    </a:lnTo>
                    <a:lnTo>
                      <a:pt x="1795" y="547"/>
                    </a:lnTo>
                    <a:lnTo>
                      <a:pt x="1791" y="530"/>
                    </a:lnTo>
                    <a:lnTo>
                      <a:pt x="1786" y="514"/>
                    </a:lnTo>
                    <a:lnTo>
                      <a:pt x="1780" y="497"/>
                    </a:lnTo>
                    <a:lnTo>
                      <a:pt x="1772" y="482"/>
                    </a:lnTo>
                    <a:lnTo>
                      <a:pt x="1767" y="466"/>
                    </a:lnTo>
                    <a:lnTo>
                      <a:pt x="1761" y="449"/>
                    </a:lnTo>
                    <a:lnTo>
                      <a:pt x="1753" y="434"/>
                    </a:lnTo>
                    <a:lnTo>
                      <a:pt x="1745" y="418"/>
                    </a:lnTo>
                    <a:lnTo>
                      <a:pt x="1740" y="401"/>
                    </a:lnTo>
                    <a:lnTo>
                      <a:pt x="1732" y="386"/>
                    </a:lnTo>
                    <a:lnTo>
                      <a:pt x="1722" y="370"/>
                    </a:lnTo>
                    <a:lnTo>
                      <a:pt x="1715" y="355"/>
                    </a:lnTo>
                    <a:lnTo>
                      <a:pt x="1707" y="340"/>
                    </a:lnTo>
                    <a:lnTo>
                      <a:pt x="1699" y="322"/>
                    </a:lnTo>
                    <a:lnTo>
                      <a:pt x="1690" y="307"/>
                    </a:lnTo>
                    <a:lnTo>
                      <a:pt x="1680" y="292"/>
                    </a:lnTo>
                    <a:lnTo>
                      <a:pt x="1672" y="276"/>
                    </a:lnTo>
                    <a:lnTo>
                      <a:pt x="1663" y="261"/>
                    </a:lnTo>
                    <a:lnTo>
                      <a:pt x="1653" y="246"/>
                    </a:lnTo>
                    <a:lnTo>
                      <a:pt x="1644" y="232"/>
                    </a:lnTo>
                    <a:lnTo>
                      <a:pt x="1632" y="217"/>
                    </a:lnTo>
                    <a:lnTo>
                      <a:pt x="1623" y="201"/>
                    </a:lnTo>
                    <a:lnTo>
                      <a:pt x="1613" y="186"/>
                    </a:lnTo>
                    <a:lnTo>
                      <a:pt x="1601" y="173"/>
                    </a:lnTo>
                    <a:lnTo>
                      <a:pt x="1590" y="157"/>
                    </a:lnTo>
                    <a:lnTo>
                      <a:pt x="1580" y="142"/>
                    </a:lnTo>
                    <a:lnTo>
                      <a:pt x="1569" y="128"/>
                    </a:lnTo>
                    <a:lnTo>
                      <a:pt x="1557" y="113"/>
                    </a:lnTo>
                    <a:lnTo>
                      <a:pt x="1546" y="100"/>
                    </a:lnTo>
                    <a:lnTo>
                      <a:pt x="1534" y="86"/>
                    </a:lnTo>
                    <a:lnTo>
                      <a:pt x="1521" y="73"/>
                    </a:lnTo>
                    <a:lnTo>
                      <a:pt x="1509" y="59"/>
                    </a:lnTo>
                    <a:lnTo>
                      <a:pt x="1498" y="46"/>
                    </a:lnTo>
                    <a:lnTo>
                      <a:pt x="1484" y="32"/>
                    </a:lnTo>
                    <a:lnTo>
                      <a:pt x="1473" y="19"/>
                    </a:lnTo>
                    <a:lnTo>
                      <a:pt x="1459" y="5"/>
                    </a:lnTo>
                    <a:lnTo>
                      <a:pt x="1469" y="15"/>
                    </a:lnTo>
                    <a:lnTo>
                      <a:pt x="1482" y="29"/>
                    </a:lnTo>
                    <a:lnTo>
                      <a:pt x="1496" y="40"/>
                    </a:lnTo>
                    <a:lnTo>
                      <a:pt x="1509" y="54"/>
                    </a:lnTo>
                    <a:lnTo>
                      <a:pt x="1523" y="65"/>
                    </a:lnTo>
                    <a:lnTo>
                      <a:pt x="1536" y="77"/>
                    </a:lnTo>
                    <a:lnTo>
                      <a:pt x="1550" y="88"/>
                    </a:lnTo>
                    <a:lnTo>
                      <a:pt x="1565" y="100"/>
                    </a:lnTo>
                    <a:lnTo>
                      <a:pt x="1578" y="111"/>
                    </a:lnTo>
                    <a:lnTo>
                      <a:pt x="1594" y="123"/>
                    </a:lnTo>
                    <a:lnTo>
                      <a:pt x="1607" y="134"/>
                    </a:lnTo>
                    <a:lnTo>
                      <a:pt x="1623" y="146"/>
                    </a:lnTo>
                    <a:lnTo>
                      <a:pt x="1636" y="155"/>
                    </a:lnTo>
                    <a:lnTo>
                      <a:pt x="1651" y="167"/>
                    </a:lnTo>
                    <a:lnTo>
                      <a:pt x="1667" y="176"/>
                    </a:lnTo>
                    <a:lnTo>
                      <a:pt x="1682" y="186"/>
                    </a:lnTo>
                    <a:lnTo>
                      <a:pt x="1695" y="196"/>
                    </a:lnTo>
                    <a:lnTo>
                      <a:pt x="1711" y="205"/>
                    </a:lnTo>
                    <a:lnTo>
                      <a:pt x="1726" y="215"/>
                    </a:lnTo>
                    <a:lnTo>
                      <a:pt x="1742" y="224"/>
                    </a:lnTo>
                    <a:lnTo>
                      <a:pt x="1757" y="234"/>
                    </a:lnTo>
                    <a:lnTo>
                      <a:pt x="1772" y="242"/>
                    </a:lnTo>
                    <a:lnTo>
                      <a:pt x="1790" y="251"/>
                    </a:lnTo>
                    <a:lnTo>
                      <a:pt x="1805" y="259"/>
                    </a:lnTo>
                    <a:lnTo>
                      <a:pt x="1820" y="267"/>
                    </a:lnTo>
                    <a:lnTo>
                      <a:pt x="1836" y="276"/>
                    </a:lnTo>
                    <a:lnTo>
                      <a:pt x="1851" y="284"/>
                    </a:lnTo>
                    <a:lnTo>
                      <a:pt x="1868" y="290"/>
                    </a:lnTo>
                    <a:lnTo>
                      <a:pt x="1884" y="297"/>
                    </a:lnTo>
                    <a:lnTo>
                      <a:pt x="1899" y="305"/>
                    </a:lnTo>
                    <a:lnTo>
                      <a:pt x="1916" y="311"/>
                    </a:lnTo>
                    <a:lnTo>
                      <a:pt x="1932" y="319"/>
                    </a:lnTo>
                    <a:lnTo>
                      <a:pt x="1947" y="324"/>
                    </a:lnTo>
                    <a:lnTo>
                      <a:pt x="1964" y="330"/>
                    </a:lnTo>
                    <a:lnTo>
                      <a:pt x="1980" y="336"/>
                    </a:lnTo>
                    <a:lnTo>
                      <a:pt x="1997" y="342"/>
                    </a:lnTo>
                    <a:lnTo>
                      <a:pt x="2012" y="347"/>
                    </a:lnTo>
                    <a:lnTo>
                      <a:pt x="2028" y="351"/>
                    </a:lnTo>
                    <a:lnTo>
                      <a:pt x="2045" y="357"/>
                    </a:lnTo>
                    <a:lnTo>
                      <a:pt x="2060" y="361"/>
                    </a:lnTo>
                    <a:lnTo>
                      <a:pt x="2076" y="365"/>
                    </a:lnTo>
                    <a:lnTo>
                      <a:pt x="2093" y="369"/>
                    </a:lnTo>
                    <a:lnTo>
                      <a:pt x="2108" y="372"/>
                    </a:lnTo>
                    <a:lnTo>
                      <a:pt x="2124" y="376"/>
                    </a:lnTo>
                    <a:lnTo>
                      <a:pt x="2141" y="380"/>
                    </a:lnTo>
                    <a:lnTo>
                      <a:pt x="2156" y="382"/>
                    </a:lnTo>
                    <a:lnTo>
                      <a:pt x="2172" y="386"/>
                    </a:lnTo>
                    <a:lnTo>
                      <a:pt x="2189" y="388"/>
                    </a:lnTo>
                    <a:lnTo>
                      <a:pt x="2204" y="390"/>
                    </a:lnTo>
                    <a:lnTo>
                      <a:pt x="2220" y="392"/>
                    </a:lnTo>
                    <a:lnTo>
                      <a:pt x="2235" y="393"/>
                    </a:lnTo>
                    <a:lnTo>
                      <a:pt x="2250" y="395"/>
                    </a:lnTo>
                    <a:lnTo>
                      <a:pt x="2266" y="397"/>
                    </a:lnTo>
                    <a:lnTo>
                      <a:pt x="2281" y="399"/>
                    </a:lnTo>
                    <a:lnTo>
                      <a:pt x="2296" y="399"/>
                    </a:lnTo>
                    <a:lnTo>
                      <a:pt x="2312" y="399"/>
                    </a:lnTo>
                    <a:lnTo>
                      <a:pt x="2327" y="401"/>
                    </a:lnTo>
                    <a:lnTo>
                      <a:pt x="2343" y="401"/>
                    </a:lnTo>
                    <a:lnTo>
                      <a:pt x="2358" y="401"/>
                    </a:lnTo>
                    <a:lnTo>
                      <a:pt x="2371" y="399"/>
                    </a:lnTo>
                    <a:lnTo>
                      <a:pt x="2387" y="399"/>
                    </a:lnTo>
                    <a:lnTo>
                      <a:pt x="2402" y="399"/>
                    </a:lnTo>
                    <a:lnTo>
                      <a:pt x="2415" y="397"/>
                    </a:lnTo>
                    <a:lnTo>
                      <a:pt x="2431" y="397"/>
                    </a:lnTo>
                    <a:lnTo>
                      <a:pt x="2444" y="395"/>
                    </a:lnTo>
                    <a:lnTo>
                      <a:pt x="2458" y="393"/>
                    </a:lnTo>
                    <a:lnTo>
                      <a:pt x="2473" y="392"/>
                    </a:lnTo>
                    <a:lnTo>
                      <a:pt x="2487" y="390"/>
                    </a:lnTo>
                    <a:lnTo>
                      <a:pt x="2500" y="388"/>
                    </a:lnTo>
                    <a:lnTo>
                      <a:pt x="2513" y="384"/>
                    </a:lnTo>
                    <a:lnTo>
                      <a:pt x="2527" y="382"/>
                    </a:lnTo>
                    <a:lnTo>
                      <a:pt x="2540" y="378"/>
                    </a:lnTo>
                    <a:lnTo>
                      <a:pt x="2552" y="376"/>
                    </a:lnTo>
                    <a:lnTo>
                      <a:pt x="2565" y="372"/>
                    </a:lnTo>
                    <a:lnTo>
                      <a:pt x="2579" y="369"/>
                    </a:lnTo>
                    <a:lnTo>
                      <a:pt x="2590" y="365"/>
                    </a:lnTo>
                    <a:lnTo>
                      <a:pt x="2604" y="361"/>
                    </a:lnTo>
                    <a:lnTo>
                      <a:pt x="2615" y="357"/>
                    </a:lnTo>
                    <a:lnTo>
                      <a:pt x="2627" y="351"/>
                    </a:lnTo>
                    <a:lnTo>
                      <a:pt x="2638" y="347"/>
                    </a:lnTo>
                    <a:lnTo>
                      <a:pt x="2650" y="342"/>
                    </a:lnTo>
                    <a:lnTo>
                      <a:pt x="2661" y="338"/>
                    </a:lnTo>
                    <a:lnTo>
                      <a:pt x="2673" y="332"/>
                    </a:lnTo>
                    <a:lnTo>
                      <a:pt x="2684" y="326"/>
                    </a:lnTo>
                    <a:lnTo>
                      <a:pt x="2694" y="322"/>
                    </a:lnTo>
                    <a:lnTo>
                      <a:pt x="2705" y="317"/>
                    </a:lnTo>
                    <a:lnTo>
                      <a:pt x="2715" y="311"/>
                    </a:lnTo>
                    <a:lnTo>
                      <a:pt x="2725" y="303"/>
                    </a:lnTo>
                    <a:lnTo>
                      <a:pt x="2734" y="297"/>
                    </a:lnTo>
                    <a:lnTo>
                      <a:pt x="2744" y="292"/>
                    </a:lnTo>
                    <a:lnTo>
                      <a:pt x="2753" y="286"/>
                    </a:lnTo>
                    <a:lnTo>
                      <a:pt x="2763" y="278"/>
                    </a:lnTo>
                    <a:lnTo>
                      <a:pt x="2771" y="272"/>
                    </a:lnTo>
                    <a:lnTo>
                      <a:pt x="2780" y="265"/>
                    </a:lnTo>
                    <a:lnTo>
                      <a:pt x="2788" y="257"/>
                    </a:lnTo>
                    <a:lnTo>
                      <a:pt x="2796" y="251"/>
                    </a:lnTo>
                    <a:lnTo>
                      <a:pt x="2803" y="244"/>
                    </a:lnTo>
                    <a:lnTo>
                      <a:pt x="2811" y="236"/>
                    </a:lnTo>
                    <a:lnTo>
                      <a:pt x="2819" y="228"/>
                    </a:lnTo>
                    <a:lnTo>
                      <a:pt x="2826" y="221"/>
                    </a:lnTo>
                    <a:lnTo>
                      <a:pt x="2834" y="213"/>
                    </a:lnTo>
                    <a:lnTo>
                      <a:pt x="2840" y="205"/>
                    </a:lnTo>
                    <a:lnTo>
                      <a:pt x="2846" y="198"/>
                    </a:lnTo>
                    <a:lnTo>
                      <a:pt x="2851" y="190"/>
                    </a:lnTo>
                    <a:lnTo>
                      <a:pt x="2857" y="180"/>
                    </a:lnTo>
                    <a:lnTo>
                      <a:pt x="2863" y="173"/>
                    </a:lnTo>
                    <a:lnTo>
                      <a:pt x="2869" y="165"/>
                    </a:lnTo>
                    <a:lnTo>
                      <a:pt x="2874" y="155"/>
                    </a:lnTo>
                    <a:lnTo>
                      <a:pt x="2878" y="148"/>
                    </a:lnTo>
                    <a:lnTo>
                      <a:pt x="2882" y="138"/>
                    </a:lnTo>
                    <a:lnTo>
                      <a:pt x="2886" y="130"/>
                    </a:lnTo>
                    <a:lnTo>
                      <a:pt x="2890" y="121"/>
                    </a:lnTo>
                    <a:lnTo>
                      <a:pt x="2894" y="113"/>
                    </a:lnTo>
                    <a:lnTo>
                      <a:pt x="2897" y="103"/>
                    </a:lnTo>
                    <a:lnTo>
                      <a:pt x="2901" y="94"/>
                    </a:lnTo>
                    <a:lnTo>
                      <a:pt x="2903" y="86"/>
                    </a:lnTo>
                    <a:lnTo>
                      <a:pt x="2905" y="77"/>
                    </a:lnTo>
                    <a:lnTo>
                      <a:pt x="2907" y="67"/>
                    </a:lnTo>
                    <a:lnTo>
                      <a:pt x="2909" y="59"/>
                    </a:lnTo>
                    <a:lnTo>
                      <a:pt x="2911" y="50"/>
                    </a:lnTo>
                    <a:lnTo>
                      <a:pt x="2913" y="40"/>
                    </a:lnTo>
                    <a:lnTo>
                      <a:pt x="2913" y="30"/>
                    </a:lnTo>
                    <a:lnTo>
                      <a:pt x="2915" y="23"/>
                    </a:lnTo>
                    <a:lnTo>
                      <a:pt x="2915" y="13"/>
                    </a:lnTo>
                  </a:path>
                </a:pathLst>
              </a:custGeom>
              <a:solidFill>
                <a:srgbClr val="FFFF00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auto">
              <a:xfrm flipV="1">
                <a:off x="3147" y="3031"/>
                <a:ext cx="1" cy="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1934" y="1272"/>
              <a:ext cx="169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1726" y="1386"/>
              <a:ext cx="17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Times New Roman" panose="02020603050405020304" pitchFamily="18" charset="0"/>
                </a:rPr>
                <a:t>_</a:t>
              </a: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2163" y="1392"/>
              <a:ext cx="17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Times New Roman" panose="02020603050405020304" pitchFamily="18" charset="0"/>
                </a:rPr>
                <a:t>_	</a:t>
              </a: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1926" y="1664"/>
              <a:ext cx="17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452870" y="5011189"/>
            <a:ext cx="1600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80"/>
                </a:solidFill>
                <a:latin typeface="Comic Sans MS" panose="030F0702030302020204" pitchFamily="66" charset="0"/>
              </a:rPr>
              <a:t>“d-wave”</a:t>
            </a:r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502688" y="2438411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80"/>
                </a:solidFill>
                <a:latin typeface="Comic Sans MS" panose="030F0702030302020204" pitchFamily="66" charset="0"/>
              </a:rPr>
              <a:t>“s-wave”</a:t>
            </a:r>
          </a:p>
        </p:txBody>
      </p:sp>
      <p:sp>
        <p:nvSpPr>
          <p:cNvPr id="19" name="Oval 51"/>
          <p:cNvSpPr>
            <a:spLocks noChangeArrowheads="1"/>
          </p:cNvSpPr>
          <p:nvPr/>
        </p:nvSpPr>
        <p:spPr bwMode="auto">
          <a:xfrm>
            <a:off x="813838" y="1455749"/>
            <a:ext cx="1012825" cy="9826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66816" y="192184"/>
            <a:ext cx="3852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Symbol" panose="05050102010706020507" pitchFamily="18" charset="2"/>
              </a:rPr>
              <a:t> = broadening parameter to account for </a:t>
            </a:r>
            <a:r>
              <a:rPr lang="en-US" sz="1600" dirty="0" err="1" smtClean="0">
                <a:sym typeface="Symbol" panose="05050102010706020507" pitchFamily="18" charset="2"/>
              </a:rPr>
              <a:t>inhomogeneities</a:t>
            </a:r>
            <a:r>
              <a:rPr lang="en-US" sz="1600" dirty="0" smtClean="0">
                <a:sym typeface="Symbol" panose="05050102010706020507" pitchFamily="18" charset="2"/>
              </a:rPr>
              <a:t> and fluctuations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71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716739" y="344354"/>
            <a:ext cx="443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gap measurements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4" t="46303" r="11935" b="13697"/>
          <a:stretch/>
        </p:blipFill>
        <p:spPr>
          <a:xfrm>
            <a:off x="5985163" y="1187899"/>
            <a:ext cx="4759037" cy="3521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9" t="6748" r="12693" b="55373"/>
          <a:stretch/>
        </p:blipFill>
        <p:spPr>
          <a:xfrm>
            <a:off x="980901" y="1379913"/>
            <a:ext cx="4490489" cy="3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71645"/>
            <a:ext cx="543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Introduced the Josephson operators : 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9715" y="90749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40992" y="2441520"/>
                <a:ext cx="30349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92" y="2441520"/>
                <a:ext cx="3034998" cy="369332"/>
              </a:xfrm>
              <a:prstGeom prst="rect">
                <a:avLst/>
              </a:prstGeom>
              <a:blipFill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40992" y="2820470"/>
                <a:ext cx="29379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92" y="2820470"/>
                <a:ext cx="2937984" cy="369332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37864" y="3242110"/>
                <a:ext cx="27488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64" y="3242110"/>
                <a:ext cx="2748893" cy="369332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37864" y="3670692"/>
                <a:ext cx="30551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64" y="3670692"/>
                <a:ext cx="3055160" cy="369332"/>
              </a:xfrm>
              <a:prstGeom prst="rect">
                <a:avLst/>
              </a:prstGeom>
              <a:blipFill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10100" y="2809260"/>
                <a:ext cx="304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0" y="2809260"/>
                <a:ext cx="3048000" cy="369332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32754" y="3212866"/>
                <a:ext cx="28287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754" y="3212866"/>
                <a:ext cx="2828723" cy="369332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89715" y="576646"/>
            <a:ext cx="543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Wrote down the tunneling Hamiltonian: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04599" y="970874"/>
                <a:ext cx="3446136" cy="785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99" y="970874"/>
                <a:ext cx="3446136" cy="7857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061362" y="970874"/>
                <a:ext cx="2494401" cy="785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362" y="970874"/>
                <a:ext cx="2494401" cy="7857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03234" y="5320825"/>
                <a:ext cx="6197338" cy="689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(0)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(0)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34" y="5320825"/>
                <a:ext cx="6197338" cy="6899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381000" y="4724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Calculated the tunneling current that gave us the “semiconductor model”: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6735" y="1676400"/>
            <a:ext cx="3686584" cy="3800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0477691" y="5334000"/>
                <a:ext cx="16459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Both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𝑒𝑟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342900" indent="-342900">
                  <a:buAutoNum type="arabicParenBoth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h𝑟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342900" indent="-342900">
                  <a:buAutoNum type="arabicParenBoth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𝑒𝑟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342900" indent="-342900">
                  <a:buAutoNum type="arabicParenBoth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h𝑟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691" y="5334000"/>
                <a:ext cx="1645920" cy="1200329"/>
              </a:xfrm>
              <a:prstGeom prst="rect">
                <a:avLst/>
              </a:prstGeom>
              <a:blipFill>
                <a:blip r:embed="rId12"/>
                <a:stretch>
                  <a:fillRect l="-3333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8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30" grpId="0"/>
      <p:bldP spid="31" grpId="0"/>
      <p:bldP spid="6" grpId="0"/>
      <p:bldP spid="32" grpId="0"/>
      <p:bldP spid="35" grpId="0"/>
      <p:bldP spid="36" grpId="0"/>
      <p:bldP spid="37" grpId="0"/>
      <p:bldP spid="42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1051" y="226765"/>
            <a:ext cx="1465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NIS Tunneling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3040" y="1019288"/>
                <a:ext cx="4346446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𝑁𝑆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𝑒𝑉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40" y="1019288"/>
                <a:ext cx="4346446" cy="645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0211" y="2631071"/>
                <a:ext cx="6701654" cy="6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𝑆𝑆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𝑒𝑉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′(0)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𝑒𝑉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1" y="2631071"/>
                <a:ext cx="6701654" cy="645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51259" y="2135714"/>
            <a:ext cx="1478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SIS’ </a:t>
            </a:r>
            <a:r>
              <a:rPr lang="en-US" u="sng" dirty="0"/>
              <a:t>Tunneling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174750" y="3649011"/>
            <a:ext cx="4490119" cy="2429864"/>
            <a:chOff x="7654787" y="2153888"/>
            <a:chExt cx="4271754" cy="223080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/>
            <a:srcRect r="42636"/>
            <a:stretch/>
          </p:blipFill>
          <p:spPr>
            <a:xfrm>
              <a:off x="8142281" y="2469068"/>
              <a:ext cx="1286972" cy="1642300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7654787" y="2350384"/>
              <a:ext cx="3883110" cy="2034313"/>
              <a:chOff x="1307675" y="1871245"/>
              <a:chExt cx="4377284" cy="2136517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1871663" y="2837181"/>
                <a:ext cx="3039184" cy="3460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886112" y="3149550"/>
                <a:ext cx="184308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869140" y="1871245"/>
                <a:ext cx="2840042" cy="1792257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1862137" y="2159220"/>
                <a:ext cx="9526" cy="15317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1862137" y="3705790"/>
                <a:ext cx="3116845" cy="37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7" name="Object 3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914617061"/>
                      </p:ext>
                    </p:extLst>
                  </p:nvPr>
                </p:nvGraphicFramePr>
                <p:xfrm>
                  <a:off x="1307675" y="2767591"/>
                  <a:ext cx="372848" cy="37195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667" name="Equation" r:id="rId6" imgW="291960" imgH="291960" progId="Equation.DSMT4">
                          <p:embed/>
                        </p:oleObj>
                      </mc:Choice>
                      <mc:Fallback>
                        <p:oleObj name="Equation" r:id="rId6" imgW="291960" imgH="291960" progId="Equation.DSMT4">
                          <p:embed/>
                          <p:pic>
                            <p:nvPicPr>
                              <p:cNvPr id="41" name="Object 40"/>
                              <p:cNvPicPr/>
                              <p:nvPr/>
                            </p:nvPicPr>
                            <p:blipFill>
                              <a:blip r:embed="rId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307675" y="2767591"/>
                                <a:ext cx="372848" cy="37195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7" name="Object 3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044657296"/>
                      </p:ext>
                    </p:extLst>
                  </p:nvPr>
                </p:nvGraphicFramePr>
                <p:xfrm>
                  <a:off x="1331759" y="2767374"/>
                  <a:ext cx="323784" cy="3723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344" name="Equation" r:id="rId8" imgW="253800" imgH="291960" progId="Equation.DSMT4">
                          <p:embed/>
                        </p:oleObj>
                      </mc:Choice>
                      <mc:Fallback>
                        <p:oleObj name="Equation" r:id="rId8" imgW="253800" imgH="291960" progId="Equation.DSMT4">
                          <p:embed/>
                          <p:pic>
                            <p:nvPicPr>
                              <p:cNvPr id="41" name="Object 40"/>
                              <p:cNvPicPr/>
                              <p:nvPr/>
                            </p:nvPicPr>
                            <p:blipFill>
                              <a:blip r:embed="rId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331759" y="2767374"/>
                                <a:ext cx="323784" cy="37235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8" name="Object 37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931856" y="3791862"/>
                  <a:ext cx="304800" cy="2159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668" name="Equation" r:id="rId10" imgW="304560" imgH="215640" progId="Equation.DSMT4">
                          <p:embed/>
                        </p:oleObj>
                      </mc:Choice>
                      <mc:Fallback>
                        <p:oleObj name="Equation" r:id="rId10" imgW="304560" imgH="215640" progId="Equation.DSMT4">
                          <p:embed/>
                          <p:pic>
                            <p:nvPicPr>
                              <p:cNvPr id="42" name="Object 41"/>
                              <p:cNvPicPr/>
                              <p:nvPr/>
                            </p:nvPicPr>
                            <p:blipFill>
                              <a:blip r:embed="rId1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931856" y="3791862"/>
                                <a:ext cx="304800" cy="2159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8" name="Object 37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931856" y="3791862"/>
                  <a:ext cx="304800" cy="2159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345" name="Equation" r:id="rId12" imgW="304560" imgH="215640" progId="Equation.DSMT4">
                          <p:embed/>
                        </p:oleObj>
                      </mc:Choice>
                      <mc:Fallback>
                        <p:oleObj name="Equation" r:id="rId12" imgW="304560" imgH="215640" progId="Equation.DSMT4">
                          <p:embed/>
                          <p:pic>
                            <p:nvPicPr>
                              <p:cNvPr id="42" name="Object 41"/>
                              <p:cNvPicPr/>
                              <p:nvPr/>
                            </p:nvPicPr>
                            <p:blipFill>
                              <a:blip r:embed="rId1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931856" y="3791862"/>
                                <a:ext cx="304800" cy="2159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9" name="Object 38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5121923" y="3576637"/>
                  <a:ext cx="317500" cy="22860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669" name="Equation" r:id="rId14" imgW="317160" imgH="228600" progId="Equation.DSMT4">
                          <p:embed/>
                        </p:oleObj>
                      </mc:Choice>
                      <mc:Fallback>
                        <p:oleObj name="Equation" r:id="rId14" imgW="317160" imgH="228600" progId="Equation.DSMT4">
                          <p:embed/>
                          <p:pic>
                            <p:nvPicPr>
                              <p:cNvPr id="43" name="Object 42"/>
                              <p:cNvPicPr/>
                              <p:nvPr/>
                            </p:nvPicPr>
                            <p:blipFill>
                              <a:blip r:embed="rId1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121923" y="3576637"/>
                                <a:ext cx="317500" cy="22860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9" name="Object 38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5121923" y="3576637"/>
                  <a:ext cx="317500" cy="22860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346" name="Equation" r:id="rId16" imgW="317160" imgH="228600" progId="Equation.DSMT4">
                          <p:embed/>
                        </p:oleObj>
                      </mc:Choice>
                      <mc:Fallback>
                        <p:oleObj name="Equation" r:id="rId16" imgW="317160" imgH="228600" progId="Equation.DSMT4">
                          <p:embed/>
                          <p:pic>
                            <p:nvPicPr>
                              <p:cNvPr id="43" name="Object 42"/>
                              <p:cNvPicPr/>
                              <p:nvPr/>
                            </p:nvPicPr>
                            <p:blipFill>
                              <a:blip r:embed="rId1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121923" y="3576637"/>
                                <a:ext cx="317500" cy="22860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0" name="Object 39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5098739" y="2645110"/>
                  <a:ext cx="586220" cy="46280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670" name="Equation" r:id="rId18" imgW="723600" imgH="571320" progId="Equation.DSMT4">
                          <p:embed/>
                        </p:oleObj>
                      </mc:Choice>
                      <mc:Fallback>
                        <p:oleObj name="Equation" r:id="rId18" imgW="723600" imgH="571320" progId="Equation.DSMT4">
                          <p:embed/>
                          <p:pic>
                            <p:nvPicPr>
                              <p:cNvPr id="44" name="Object 43"/>
                              <p:cNvPicPr/>
                              <p:nvPr/>
                            </p:nvPicPr>
                            <p:blipFill>
                              <a:blip r:embed="rId1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098739" y="2645110"/>
                                <a:ext cx="586220" cy="4628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0" name="Object 39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5098739" y="2645110"/>
                  <a:ext cx="586220" cy="46280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347" name="Equation" r:id="rId20" imgW="723600" imgH="571320" progId="Equation.DSMT4">
                          <p:embed/>
                        </p:oleObj>
                      </mc:Choice>
                      <mc:Fallback>
                        <p:oleObj name="Equation" r:id="rId20" imgW="723600" imgH="571320" progId="Equation.DSMT4">
                          <p:embed/>
                          <p:pic>
                            <p:nvPicPr>
                              <p:cNvPr id="44" name="Object 43"/>
                              <p:cNvPicPr/>
                              <p:nvPr/>
                            </p:nvPicPr>
                            <p:blipFill>
                              <a:blip r:embed="rId2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098739" y="2645110"/>
                                <a:ext cx="586220" cy="4628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1" name="Object 40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3866445" y="3022856"/>
                  <a:ext cx="879395" cy="46837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671" name="Equation" r:id="rId22" imgW="1168200" imgH="622080" progId="Equation.DSMT4">
                          <p:embed/>
                        </p:oleObj>
                      </mc:Choice>
                      <mc:Fallback>
                        <p:oleObj name="Equation" r:id="rId22" imgW="1168200" imgH="622080" progId="Equation.DSMT4">
                          <p:embed/>
                          <p:pic>
                            <p:nvPicPr>
                              <p:cNvPr id="45" name="Object 44"/>
                              <p:cNvPicPr/>
                              <p:nvPr/>
                            </p:nvPicPr>
                            <p:blipFill>
                              <a:blip r:embed="rId2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866445" y="3022856"/>
                                <a:ext cx="879395" cy="46837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1" name="Object 40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3866445" y="3022856"/>
                  <a:ext cx="879395" cy="46837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348" name="Equation" r:id="rId24" imgW="1168200" imgH="622080" progId="Equation.DSMT4">
                          <p:embed/>
                        </p:oleObj>
                      </mc:Choice>
                      <mc:Fallback>
                        <p:oleObj name="Equation" r:id="rId24" imgW="1168200" imgH="622080" progId="Equation.DSMT4">
                          <p:embed/>
                          <p:pic>
                            <p:nvPicPr>
                              <p:cNvPr id="45" name="Object 44"/>
                              <p:cNvPicPr/>
                              <p:nvPr/>
                            </p:nvPicPr>
                            <p:blipFill>
                              <a:blip r:embed="rId2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866445" y="3022856"/>
                                <a:ext cx="879395" cy="46837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cxnSp>
          <p:nvCxnSpPr>
            <p:cNvPr id="23" name="Straight Connector 22"/>
            <p:cNvCxnSpPr/>
            <p:nvPr/>
          </p:nvCxnSpPr>
          <p:spPr>
            <a:xfrm flipV="1">
              <a:off x="8115585" y="4097528"/>
              <a:ext cx="1170027" cy="919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9250356" y="2983081"/>
              <a:ext cx="669601" cy="576155"/>
            </a:xfrm>
            <a:custGeom>
              <a:avLst/>
              <a:gdLst>
                <a:gd name="connsiteX0" fmla="*/ 0 w 1426779"/>
                <a:gd name="connsiteY0" fmla="*/ 1485900 h 1485900"/>
                <a:gd name="connsiteX1" fmla="*/ 508438 w 1426779"/>
                <a:gd name="connsiteY1" fmla="*/ 804042 h 1485900"/>
                <a:gd name="connsiteX2" fmla="*/ 1426779 w 1426779"/>
                <a:gd name="connsiteY2" fmla="*/ 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6779" h="1485900">
                  <a:moveTo>
                    <a:pt x="0" y="1485900"/>
                  </a:moveTo>
                  <a:cubicBezTo>
                    <a:pt x="135321" y="1268796"/>
                    <a:pt x="270642" y="1051692"/>
                    <a:pt x="508438" y="804042"/>
                  </a:cubicBezTo>
                  <a:cubicBezTo>
                    <a:pt x="746234" y="556392"/>
                    <a:pt x="1287517" y="93936"/>
                    <a:pt x="142677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4" idx="0"/>
            </p:cNvCxnSpPr>
            <p:nvPr/>
          </p:nvCxnSpPr>
          <p:spPr>
            <a:xfrm>
              <a:off x="9250356" y="3559236"/>
              <a:ext cx="0" cy="55584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9919958" y="2516269"/>
              <a:ext cx="641683" cy="46681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9389240" y="2400568"/>
              <a:ext cx="1268132" cy="894461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9251541" y="3015575"/>
              <a:ext cx="7723" cy="539685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9342211" y="2276356"/>
                  <a:ext cx="784361" cy="3108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6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6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𝑻𝒄</m:t>
                      </m:r>
                    </m:oMath>
                  </a14:m>
                  <a:r>
                    <a:rPr lang="en-US" sz="1600" b="1" dirty="0" smtClean="0">
                      <a:solidFill>
                        <a:srgbClr val="000099"/>
                      </a:solidFill>
                    </a:rPr>
                    <a:t> </a:t>
                  </a:r>
                  <a:endParaRPr lang="en-US" sz="1600" b="1" dirty="0">
                    <a:solidFill>
                      <a:srgbClr val="000099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2211" y="2276356"/>
                  <a:ext cx="784361" cy="31082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10273736" y="2685578"/>
                  <a:ext cx="874049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16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3736" y="2685578"/>
                  <a:ext cx="874049" cy="338554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10710760" y="2153888"/>
                  <a:ext cx="121578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1600" b="1" i="1" baseline="-2500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1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1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1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1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1600" b="1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0760" y="2153888"/>
                  <a:ext cx="1215781" cy="338554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273591" y="141195"/>
            <a:ext cx="1157447" cy="87080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8726" y="3550659"/>
            <a:ext cx="1107717" cy="83339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675074" y="3540472"/>
            <a:ext cx="1131240" cy="853766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5843588" y="836978"/>
            <a:ext cx="2165509" cy="1405385"/>
            <a:chOff x="8911777" y="552216"/>
            <a:chExt cx="2165509" cy="1405385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9481849" y="571267"/>
              <a:ext cx="0" cy="12001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9477086" y="1761891"/>
              <a:ext cx="1600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9477086" y="552216"/>
              <a:ext cx="1390650" cy="120491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61"/>
            <p:cNvSpPr/>
            <p:nvPr/>
          </p:nvSpPr>
          <p:spPr>
            <a:xfrm>
              <a:off x="10115261" y="566503"/>
              <a:ext cx="842963" cy="1185863"/>
            </a:xfrm>
            <a:custGeom>
              <a:avLst/>
              <a:gdLst>
                <a:gd name="connsiteX0" fmla="*/ 0 w 842963"/>
                <a:gd name="connsiteY0" fmla="*/ 1185863 h 1185863"/>
                <a:gd name="connsiteX1" fmla="*/ 42863 w 842963"/>
                <a:gd name="connsiteY1" fmla="*/ 938213 h 1185863"/>
                <a:gd name="connsiteX2" fmla="*/ 228600 w 842963"/>
                <a:gd name="connsiteY2" fmla="*/ 619125 h 1185863"/>
                <a:gd name="connsiteX3" fmla="*/ 438150 w 842963"/>
                <a:gd name="connsiteY3" fmla="*/ 390525 h 1185863"/>
                <a:gd name="connsiteX4" fmla="*/ 728663 w 842963"/>
                <a:gd name="connsiteY4" fmla="*/ 109538 h 1185863"/>
                <a:gd name="connsiteX5" fmla="*/ 842963 w 842963"/>
                <a:gd name="connsiteY5" fmla="*/ 0 h 118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963" h="1185863">
                  <a:moveTo>
                    <a:pt x="0" y="1185863"/>
                  </a:moveTo>
                  <a:cubicBezTo>
                    <a:pt x="2381" y="1109266"/>
                    <a:pt x="4763" y="1032669"/>
                    <a:pt x="42863" y="938213"/>
                  </a:cubicBezTo>
                  <a:cubicBezTo>
                    <a:pt x="80963" y="843757"/>
                    <a:pt x="162719" y="710406"/>
                    <a:pt x="228600" y="619125"/>
                  </a:cubicBezTo>
                  <a:cubicBezTo>
                    <a:pt x="294481" y="527844"/>
                    <a:pt x="354806" y="475456"/>
                    <a:pt x="438150" y="390525"/>
                  </a:cubicBezTo>
                  <a:cubicBezTo>
                    <a:pt x="521494" y="305594"/>
                    <a:pt x="728663" y="109538"/>
                    <a:pt x="728663" y="109538"/>
                  </a:cubicBezTo>
                  <a:lnTo>
                    <a:pt x="842963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7718012"/>
                </p:ext>
              </p:extLst>
            </p:nvPr>
          </p:nvGraphicFramePr>
          <p:xfrm>
            <a:off x="8911777" y="945551"/>
            <a:ext cx="3175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72" name="Equation" r:id="rId32" imgW="317160" imgH="291960" progId="Equation.DSMT4">
                    <p:embed/>
                  </p:oleObj>
                </mc:Choice>
                <mc:Fallback>
                  <p:oleObj name="Equation" r:id="rId32" imgW="317160" imgH="29196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911777" y="945551"/>
                          <a:ext cx="3175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4829929"/>
                </p:ext>
              </p:extLst>
            </p:nvPr>
          </p:nvGraphicFramePr>
          <p:xfrm>
            <a:off x="10020010" y="1741701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73" name="Equation" r:id="rId33" imgW="190440" imgH="215640" progId="Equation.DSMT4">
                    <p:embed/>
                  </p:oleObj>
                </mc:Choice>
                <mc:Fallback>
                  <p:oleObj name="Equation" r:id="rId33" imgW="190440" imgH="21564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020010" y="1741701"/>
                          <a:ext cx="1905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Freeform 67"/>
          <p:cNvSpPr/>
          <p:nvPr/>
        </p:nvSpPr>
        <p:spPr>
          <a:xfrm>
            <a:off x="6422652" y="824731"/>
            <a:ext cx="1442545" cy="1206062"/>
          </a:xfrm>
          <a:custGeom>
            <a:avLst/>
            <a:gdLst>
              <a:gd name="connsiteX0" fmla="*/ 0 w 1442545"/>
              <a:gd name="connsiteY0" fmla="*/ 1206062 h 1206062"/>
              <a:gd name="connsiteX1" fmla="*/ 402021 w 1442545"/>
              <a:gd name="connsiteY1" fmla="*/ 1095703 h 1206062"/>
              <a:gd name="connsiteX2" fmla="*/ 591207 w 1442545"/>
              <a:gd name="connsiteY2" fmla="*/ 855279 h 1206062"/>
              <a:gd name="connsiteX3" fmla="*/ 835573 w 1442545"/>
              <a:gd name="connsiteY3" fmla="*/ 563617 h 1206062"/>
              <a:gd name="connsiteX4" fmla="*/ 1442545 w 1442545"/>
              <a:gd name="connsiteY4" fmla="*/ 0 h 120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2545" h="1206062">
                <a:moveTo>
                  <a:pt x="0" y="1206062"/>
                </a:moveTo>
                <a:cubicBezTo>
                  <a:pt x="151743" y="1180114"/>
                  <a:pt x="303487" y="1154167"/>
                  <a:pt x="402021" y="1095703"/>
                </a:cubicBezTo>
                <a:cubicBezTo>
                  <a:pt x="500555" y="1037239"/>
                  <a:pt x="518948" y="943960"/>
                  <a:pt x="591207" y="855279"/>
                </a:cubicBezTo>
                <a:cubicBezTo>
                  <a:pt x="663466" y="766598"/>
                  <a:pt x="693683" y="706163"/>
                  <a:pt x="835573" y="563617"/>
                </a:cubicBezTo>
                <a:cubicBezTo>
                  <a:pt x="977463" y="421071"/>
                  <a:pt x="1210004" y="210535"/>
                  <a:pt x="1442545" y="0"/>
                </a:cubicBezTo>
              </a:path>
            </a:pathLst>
          </a:cu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7570888" y="1058999"/>
                <a:ext cx="91872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888" y="1058999"/>
                <a:ext cx="918729" cy="30777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6404889" y="290760"/>
                <a:ext cx="10863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400" b="1" i="1" baseline="-2500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4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4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4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4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4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889" y="290760"/>
                <a:ext cx="1086323" cy="30777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7468553" y="81382"/>
                <a:ext cx="4666341" cy="679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𝑁𝑆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i="1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𝑁𝑁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nary>
                      <m:r>
                        <a:rPr lang="en-US" sz="1400" i="1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1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𝑚𝑒𝑉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553" y="81382"/>
                <a:ext cx="4666341" cy="67999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/>
          <p:cNvGrpSpPr/>
          <p:nvPr/>
        </p:nvGrpSpPr>
        <p:grpSpPr>
          <a:xfrm>
            <a:off x="8434869" y="910807"/>
            <a:ext cx="2366129" cy="497059"/>
            <a:chOff x="6248400" y="2311941"/>
            <a:chExt cx="2366129" cy="497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7506533" y="2366404"/>
                  <a:ext cx="1107996" cy="3532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𝑒𝑉</m:t>
                              </m:r>
                              <m: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US" sz="1400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	</a:t>
                  </a:r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533" y="2366404"/>
                  <a:ext cx="1107996" cy="353238"/>
                </a:xfrm>
                <a:prstGeom prst="rect">
                  <a:avLst/>
                </a:prstGeom>
                <a:blipFill>
                  <a:blip r:embed="rId37"/>
                  <a:stretch>
                    <a:fillRect b="-51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6248400" y="2425621"/>
                  <a:ext cx="91454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𝑁𝑆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2425621"/>
                  <a:ext cx="914545" cy="307777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7059786" y="2311941"/>
                  <a:ext cx="542584" cy="4970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𝑁𝑁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9786" y="2311941"/>
                  <a:ext cx="542584" cy="497059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601461" y="6167539"/>
            <a:ext cx="5400877" cy="571760"/>
            <a:chOff x="6182837" y="4981479"/>
            <a:chExt cx="5400877" cy="5717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7208997" y="4981479"/>
                  <a:ext cx="4374717" cy="5717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𝑁𝑁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∆+</m:t>
                                </m:r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𝑒𝑉</m:t>
                                </m:r>
                              </m:e>
                            </m:d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4∆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∆+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𝑒𝑉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2∆+</m:t>
                                </m:r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𝑒𝑉</m:t>
                                </m:r>
                              </m:den>
                            </m:f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en-US" sz="1400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8997" y="4981479"/>
                  <a:ext cx="4374717" cy="57176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182837" y="5124500"/>
                  <a:ext cx="112992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𝑆𝑆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2837" y="5124500"/>
                  <a:ext cx="1129929" cy="307777"/>
                </a:xfrm>
                <a:prstGeom prst="rect">
                  <a:avLst/>
                </a:prstGeom>
                <a:blipFill>
                  <a:blip r:embed="rId41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616102"/>
              </p:ext>
            </p:extLst>
          </p:nvPr>
        </p:nvGraphicFramePr>
        <p:xfrm>
          <a:off x="8059738" y="1915289"/>
          <a:ext cx="343619" cy="246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4" name="Equation" r:id="rId42" imgW="317160" imgH="228600" progId="Equation.DSMT4">
                  <p:embed/>
                </p:oleObj>
              </mc:Choice>
              <mc:Fallback>
                <p:oleObj name="Equation" r:id="rId42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059738" y="1915289"/>
                        <a:ext cx="343619" cy="246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6954838" y="3917702"/>
            <a:ext cx="4512097" cy="2468812"/>
            <a:chOff x="7633878" y="2153888"/>
            <a:chExt cx="4292663" cy="2266566"/>
          </a:xfrm>
        </p:grpSpPr>
        <p:grpSp>
          <p:nvGrpSpPr>
            <p:cNvPr id="52" name="Group 51"/>
            <p:cNvGrpSpPr/>
            <p:nvPr/>
          </p:nvGrpSpPr>
          <p:grpSpPr>
            <a:xfrm>
              <a:off x="7633878" y="2360973"/>
              <a:ext cx="4200489" cy="2059481"/>
              <a:chOff x="1284105" y="1882366"/>
              <a:chExt cx="4735054" cy="2162949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V="1">
                <a:off x="1871663" y="2837181"/>
                <a:ext cx="3039184" cy="3460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886112" y="3149550"/>
                <a:ext cx="184308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96" idx="0"/>
              </p:cNvCxnSpPr>
              <p:nvPr/>
            </p:nvCxnSpPr>
            <p:spPr>
              <a:xfrm flipV="1">
                <a:off x="1818974" y="1882366"/>
                <a:ext cx="2840560" cy="1826691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H="1" flipV="1">
                <a:off x="1843369" y="2163438"/>
                <a:ext cx="9526" cy="15317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96" idx="0"/>
              </p:cNvCxnSpPr>
              <p:nvPr/>
            </p:nvCxnSpPr>
            <p:spPr>
              <a:xfrm flipV="1">
                <a:off x="1818974" y="3706166"/>
                <a:ext cx="3160008" cy="289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8" name="Object 8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10924984"/>
                      </p:ext>
                    </p:extLst>
                  </p:nvPr>
                </p:nvGraphicFramePr>
                <p:xfrm>
                  <a:off x="1284105" y="2767201"/>
                  <a:ext cx="422220" cy="371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675" name="Equation" r:id="rId43" imgW="330120" imgH="291960" progId="Equation.DSMT4">
                          <p:embed/>
                        </p:oleObj>
                      </mc:Choice>
                      <mc:Fallback>
                        <p:oleObj name="Equation" r:id="rId43" imgW="330120" imgH="291960" progId="Equation.DSMT4">
                          <p:embed/>
                          <p:pic>
                            <p:nvPicPr>
                              <p:cNvPr id="37" name="Object 36"/>
                              <p:cNvPicPr/>
                              <p:nvPr/>
                            </p:nvPicPr>
                            <p:blipFill>
                              <a:blip r:embed="rId4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284105" y="2767201"/>
                                <a:ext cx="422220" cy="37195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7" name="Object 3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044657296"/>
                      </p:ext>
                    </p:extLst>
                  </p:nvPr>
                </p:nvGraphicFramePr>
                <p:xfrm>
                  <a:off x="1331759" y="2767374"/>
                  <a:ext cx="323784" cy="3723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344" name="Equation" r:id="rId8" imgW="253800" imgH="291960" progId="Equation.DSMT4">
                          <p:embed/>
                        </p:oleObj>
                      </mc:Choice>
                      <mc:Fallback>
                        <p:oleObj name="Equation" r:id="rId8" imgW="253800" imgH="291960" progId="Equation.DSMT4">
                          <p:embed/>
                          <p:pic>
                            <p:nvPicPr>
                              <p:cNvPr id="41" name="Object 40"/>
                              <p:cNvPicPr/>
                              <p:nvPr/>
                            </p:nvPicPr>
                            <p:blipFill>
                              <a:blip r:embed="rId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331759" y="2767374"/>
                                <a:ext cx="323784" cy="37235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9" name="Object 8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819842943"/>
                      </p:ext>
                    </p:extLst>
                  </p:nvPr>
                </p:nvGraphicFramePr>
                <p:xfrm>
                  <a:off x="2710800" y="3752956"/>
                  <a:ext cx="749100" cy="2923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676" name="Equation" r:id="rId45" imgW="749160" imgH="291960" progId="Equation.DSMT4">
                          <p:embed/>
                        </p:oleObj>
                      </mc:Choice>
                      <mc:Fallback>
                        <p:oleObj name="Equation" r:id="rId45" imgW="749160" imgH="291960" progId="Equation.DSMT4">
                          <p:embed/>
                          <p:pic>
                            <p:nvPicPr>
                              <p:cNvPr id="38" name="Object 37"/>
                              <p:cNvPicPr/>
                              <p:nvPr/>
                            </p:nvPicPr>
                            <p:blipFill>
                              <a:blip r:embed="rId4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710800" y="3752956"/>
                                <a:ext cx="749100" cy="292359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8" name="Object 37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931856" y="3791862"/>
                  <a:ext cx="304800" cy="2159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345" name="Equation" r:id="rId12" imgW="304560" imgH="215640" progId="Equation.DSMT4">
                          <p:embed/>
                        </p:oleObj>
                      </mc:Choice>
                      <mc:Fallback>
                        <p:oleObj name="Equation" r:id="rId12" imgW="304560" imgH="215640" progId="Equation.DSMT4">
                          <p:embed/>
                          <p:pic>
                            <p:nvPicPr>
                              <p:cNvPr id="42" name="Object 41"/>
                              <p:cNvPicPr/>
                              <p:nvPr/>
                            </p:nvPicPr>
                            <p:blipFill>
                              <a:blip r:embed="rId1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931856" y="3791862"/>
                                <a:ext cx="304800" cy="2159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90" name="Object 89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5121923" y="3576637"/>
                  <a:ext cx="317500" cy="22860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677" name="Equation" r:id="rId14" imgW="317160" imgH="228600" progId="Equation.DSMT4">
                          <p:embed/>
                        </p:oleObj>
                      </mc:Choice>
                      <mc:Fallback>
                        <p:oleObj name="Equation" r:id="rId14" imgW="317160" imgH="228600" progId="Equation.DSMT4">
                          <p:embed/>
                          <p:pic>
                            <p:nvPicPr>
                              <p:cNvPr id="39" name="Object 38"/>
                              <p:cNvPicPr/>
                              <p:nvPr/>
                            </p:nvPicPr>
                            <p:blipFill>
                              <a:blip r:embed="rId1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121923" y="3576637"/>
                                <a:ext cx="317500" cy="22860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9" name="Object 38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5121923" y="3576637"/>
                  <a:ext cx="317500" cy="22860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346" name="Equation" r:id="rId16" imgW="317160" imgH="228600" progId="Equation.DSMT4">
                          <p:embed/>
                        </p:oleObj>
                      </mc:Choice>
                      <mc:Fallback>
                        <p:oleObj name="Equation" r:id="rId16" imgW="317160" imgH="228600" progId="Equation.DSMT4">
                          <p:embed/>
                          <p:pic>
                            <p:nvPicPr>
                              <p:cNvPr id="43" name="Object 42"/>
                              <p:cNvPicPr/>
                              <p:nvPr/>
                            </p:nvPicPr>
                            <p:blipFill>
                              <a:blip r:embed="rId1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121923" y="3576637"/>
                                <a:ext cx="317500" cy="22860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91" name="Object 9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721780413"/>
                      </p:ext>
                    </p:extLst>
                  </p:nvPr>
                </p:nvGraphicFramePr>
                <p:xfrm>
                  <a:off x="5052139" y="2621357"/>
                  <a:ext cx="967020" cy="46379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678" name="Equation" r:id="rId47" imgW="1193760" imgH="571320" progId="Equation.DSMT4">
                          <p:embed/>
                        </p:oleObj>
                      </mc:Choice>
                      <mc:Fallback>
                        <p:oleObj name="Equation" r:id="rId47" imgW="1193760" imgH="571320" progId="Equation.DSMT4">
                          <p:embed/>
                          <p:pic>
                            <p:nvPicPr>
                              <p:cNvPr id="40" name="Object 39"/>
                              <p:cNvPicPr/>
                              <p:nvPr/>
                            </p:nvPicPr>
                            <p:blipFill>
                              <a:blip r:embed="rId4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052139" y="2621357"/>
                                <a:ext cx="967020" cy="46379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91" name="Object 9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721780413"/>
                      </p:ext>
                    </p:extLst>
                  </p:nvPr>
                </p:nvGraphicFramePr>
                <p:xfrm>
                  <a:off x="5052139" y="2621357"/>
                  <a:ext cx="967020" cy="46379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457" name="Equation" r:id="rId49" imgW="1193760" imgH="571320" progId="Equation.DSMT4">
                          <p:embed/>
                        </p:oleObj>
                      </mc:Choice>
                      <mc:Fallback>
                        <p:oleObj name="Equation" r:id="rId49" imgW="1193760" imgH="571320" progId="Equation.DSMT4">
                          <p:embed/>
                          <p:pic>
                            <p:nvPicPr>
                              <p:cNvPr id="40" name="Object 39"/>
                              <p:cNvPicPr/>
                              <p:nvPr/>
                            </p:nvPicPr>
                            <p:blipFill>
                              <a:blip r:embed="rId5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052139" y="2621357"/>
                                <a:ext cx="967020" cy="46379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92" name="Object 9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950207423"/>
                      </p:ext>
                    </p:extLst>
                  </p:nvPr>
                </p:nvGraphicFramePr>
                <p:xfrm>
                  <a:off x="3782560" y="2972000"/>
                  <a:ext cx="1181021" cy="52030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679" name="Equation" r:id="rId51" imgW="1701720" imgH="749160" progId="Equation.DSMT4">
                          <p:embed/>
                        </p:oleObj>
                      </mc:Choice>
                      <mc:Fallback>
                        <p:oleObj name="Equation" r:id="rId51" imgW="1701720" imgH="749160" progId="Equation.DSMT4">
                          <p:embed/>
                          <p:pic>
                            <p:nvPicPr>
                              <p:cNvPr id="41" name="Object 40"/>
                              <p:cNvPicPr/>
                              <p:nvPr/>
                            </p:nvPicPr>
                            <p:blipFill>
                              <a:blip r:embed="rId4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782560" y="2972000"/>
                                <a:ext cx="1181021" cy="52030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92" name="Object 9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950207423"/>
                      </p:ext>
                    </p:extLst>
                  </p:nvPr>
                </p:nvGraphicFramePr>
                <p:xfrm>
                  <a:off x="3782560" y="2972000"/>
                  <a:ext cx="1181021" cy="52030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3458" name="Equation" r:id="rId53" imgW="1701720" imgH="749160" progId="Equation.DSMT4">
                          <p:embed/>
                        </p:oleObj>
                      </mc:Choice>
                      <mc:Fallback>
                        <p:oleObj name="Equation" r:id="rId53" imgW="1701720" imgH="749160" progId="Equation.DSMT4">
                          <p:embed/>
                          <p:pic>
                            <p:nvPicPr>
                              <p:cNvPr id="41" name="Object 40"/>
                              <p:cNvPicPr/>
                              <p:nvPr/>
                            </p:nvPicPr>
                            <p:blipFill>
                              <a:blip r:embed="rId5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782560" y="2972000"/>
                                <a:ext cx="1181021" cy="52030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cxnSp>
          <p:nvCxnSpPr>
            <p:cNvPr id="53" name="Straight Connector 52"/>
            <p:cNvCxnSpPr/>
            <p:nvPr/>
          </p:nvCxnSpPr>
          <p:spPr>
            <a:xfrm flipV="1">
              <a:off x="8115585" y="4097528"/>
              <a:ext cx="1170027" cy="919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53"/>
            <p:cNvSpPr/>
            <p:nvPr/>
          </p:nvSpPr>
          <p:spPr>
            <a:xfrm>
              <a:off x="9250356" y="2983081"/>
              <a:ext cx="669601" cy="576155"/>
            </a:xfrm>
            <a:custGeom>
              <a:avLst/>
              <a:gdLst>
                <a:gd name="connsiteX0" fmla="*/ 0 w 1426779"/>
                <a:gd name="connsiteY0" fmla="*/ 1485900 h 1485900"/>
                <a:gd name="connsiteX1" fmla="*/ 508438 w 1426779"/>
                <a:gd name="connsiteY1" fmla="*/ 804042 h 1485900"/>
                <a:gd name="connsiteX2" fmla="*/ 1426779 w 1426779"/>
                <a:gd name="connsiteY2" fmla="*/ 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6779" h="1485900">
                  <a:moveTo>
                    <a:pt x="0" y="1485900"/>
                  </a:moveTo>
                  <a:cubicBezTo>
                    <a:pt x="135321" y="1268796"/>
                    <a:pt x="270642" y="1051692"/>
                    <a:pt x="508438" y="804042"/>
                  </a:cubicBezTo>
                  <a:cubicBezTo>
                    <a:pt x="746234" y="556392"/>
                    <a:pt x="1287517" y="93936"/>
                    <a:pt x="142677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54" idx="0"/>
            </p:cNvCxnSpPr>
            <p:nvPr/>
          </p:nvCxnSpPr>
          <p:spPr>
            <a:xfrm>
              <a:off x="9250356" y="3559236"/>
              <a:ext cx="0" cy="55584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9919958" y="2516269"/>
              <a:ext cx="641683" cy="46681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9351781" y="2424668"/>
              <a:ext cx="1268132" cy="894461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9251541" y="3015575"/>
              <a:ext cx="7723" cy="539685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9342211" y="2276356"/>
                  <a:ext cx="784361" cy="3108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6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6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𝑻𝒄</m:t>
                      </m:r>
                    </m:oMath>
                  </a14:m>
                  <a:r>
                    <a:rPr lang="en-US" sz="1600" b="1" dirty="0" smtClean="0">
                      <a:solidFill>
                        <a:srgbClr val="000099"/>
                      </a:solidFill>
                    </a:rPr>
                    <a:t> </a:t>
                  </a:r>
                  <a:endParaRPr lang="en-US" sz="1600" b="1" dirty="0">
                    <a:solidFill>
                      <a:srgbClr val="000099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2211" y="2276356"/>
                  <a:ext cx="784361" cy="310820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10273736" y="2685578"/>
                  <a:ext cx="874049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16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3736" y="2685578"/>
                  <a:ext cx="874049" cy="338554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10710760" y="2153888"/>
                  <a:ext cx="121578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1600" b="1" i="1" baseline="-2500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1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1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1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16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1600" b="1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0760" y="2153888"/>
                  <a:ext cx="1215781" cy="338554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7453578" y="4312418"/>
            <a:ext cx="1313383" cy="1788843"/>
            <a:chOff x="5853910" y="1487180"/>
            <a:chExt cx="1313383" cy="1788843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5"/>
            <a:srcRect l="40630" r="42636"/>
            <a:stretch/>
          </p:blipFill>
          <p:spPr>
            <a:xfrm>
              <a:off x="6772684" y="1487180"/>
              <a:ext cx="394609" cy="1788843"/>
            </a:xfrm>
            <a:prstGeom prst="rect">
              <a:avLst/>
            </a:prstGeom>
          </p:spPr>
        </p:pic>
        <p:sp>
          <p:nvSpPr>
            <p:cNvPr id="96" name="Freeform 95"/>
            <p:cNvSpPr/>
            <p:nvPr/>
          </p:nvSpPr>
          <p:spPr>
            <a:xfrm>
              <a:off x="5853910" y="2919193"/>
              <a:ext cx="927525" cy="293343"/>
            </a:xfrm>
            <a:custGeom>
              <a:avLst/>
              <a:gdLst>
                <a:gd name="connsiteX0" fmla="*/ 0 w 927525"/>
                <a:gd name="connsiteY0" fmla="*/ 293343 h 293343"/>
                <a:gd name="connsiteX1" fmla="*/ 323759 w 927525"/>
                <a:gd name="connsiteY1" fmla="*/ 175215 h 293343"/>
                <a:gd name="connsiteX2" fmla="*/ 516264 w 927525"/>
                <a:gd name="connsiteY2" fmla="*/ 210 h 293343"/>
                <a:gd name="connsiteX3" fmla="*/ 691269 w 927525"/>
                <a:gd name="connsiteY3" fmla="*/ 140214 h 293343"/>
                <a:gd name="connsiteX4" fmla="*/ 848773 w 927525"/>
                <a:gd name="connsiteY4" fmla="*/ 170840 h 293343"/>
                <a:gd name="connsiteX5" fmla="*/ 927525 w 927525"/>
                <a:gd name="connsiteY5" fmla="*/ 17710 h 29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525" h="293343">
                  <a:moveTo>
                    <a:pt x="0" y="293343"/>
                  </a:moveTo>
                  <a:cubicBezTo>
                    <a:pt x="118857" y="258706"/>
                    <a:pt x="237715" y="224070"/>
                    <a:pt x="323759" y="175215"/>
                  </a:cubicBezTo>
                  <a:cubicBezTo>
                    <a:pt x="409803" y="126360"/>
                    <a:pt x="455012" y="6044"/>
                    <a:pt x="516264" y="210"/>
                  </a:cubicBezTo>
                  <a:cubicBezTo>
                    <a:pt x="577516" y="-5624"/>
                    <a:pt x="635851" y="111776"/>
                    <a:pt x="691269" y="140214"/>
                  </a:cubicBezTo>
                  <a:cubicBezTo>
                    <a:pt x="746687" y="168652"/>
                    <a:pt x="809397" y="191257"/>
                    <a:pt x="848773" y="170840"/>
                  </a:cubicBezTo>
                  <a:cubicBezTo>
                    <a:pt x="888149" y="150423"/>
                    <a:pt x="907837" y="84066"/>
                    <a:pt x="927525" y="17710"/>
                  </a:cubicBezTo>
                </a:path>
              </a:pathLst>
            </a:custGeom>
            <a:noFill/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466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68" grpId="0" animBg="1"/>
      <p:bldP spid="69" grpId="0"/>
      <p:bldP spid="70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81357" y="839889"/>
                <a:ext cx="2647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Excess current – onsets 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357" y="839889"/>
                <a:ext cx="2647950" cy="646331"/>
              </a:xfrm>
              <a:prstGeom prst="rect">
                <a:avLst/>
              </a:prstGeom>
              <a:blipFill>
                <a:blip r:embed="rId3"/>
                <a:stretch>
                  <a:fillRect l="-2074" t="-566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9794" y="5197376"/>
                <a:ext cx="29051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dirty="0" smtClean="0"/>
                  <a:t>QP’s recombine L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</a:t>
                </a:r>
              </a:p>
              <a:p>
                <a:pPr marL="342900" indent="-342900">
                  <a:buAutoNum type="arabicParenR"/>
                </a:pP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Pair breaks – scatters to R 2</a:t>
                </a:r>
                <a:r>
                  <a:rPr lang="en-US" baseline="300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nd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order process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n-US" dirty="0" smtClean="0"/>
                  <a:t> Onsets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94" y="5197376"/>
                <a:ext cx="2905125" cy="1200329"/>
              </a:xfrm>
              <a:prstGeom prst="rect">
                <a:avLst/>
              </a:prstGeom>
              <a:blipFill>
                <a:blip r:embed="rId5"/>
                <a:stretch>
                  <a:fillRect l="-1891" t="-4082" r="-33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11946" y="5568662"/>
                <a:ext cx="2038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Onsets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946" y="5568662"/>
                <a:ext cx="2038350" cy="369332"/>
              </a:xfrm>
              <a:prstGeom prst="rect">
                <a:avLst/>
              </a:prstGeom>
              <a:blipFill>
                <a:blip r:embed="rId8"/>
                <a:stretch>
                  <a:fillRect l="-238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52244" y="5535551"/>
                <a:ext cx="20097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Onsets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244" y="5535551"/>
                <a:ext cx="2009775" cy="369332"/>
              </a:xfrm>
              <a:prstGeom prst="rect">
                <a:avLst/>
              </a:prstGeom>
              <a:blipFill>
                <a:blip r:embed="rId9"/>
                <a:stretch>
                  <a:fillRect l="-242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194437" y="784432"/>
            <a:ext cx="2957512" cy="1645958"/>
            <a:chOff x="884238" y="1795462"/>
            <a:chExt cx="2957512" cy="1645958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1423990" y="1795462"/>
              <a:ext cx="0" cy="1371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414463" y="3162300"/>
              <a:ext cx="210978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5"/>
            <p:cNvSpPr/>
            <p:nvPr/>
          </p:nvSpPr>
          <p:spPr>
            <a:xfrm>
              <a:off x="2181224" y="2667002"/>
              <a:ext cx="823913" cy="304800"/>
            </a:xfrm>
            <a:custGeom>
              <a:avLst/>
              <a:gdLst>
                <a:gd name="connsiteX0" fmla="*/ 0 w 819150"/>
                <a:gd name="connsiteY0" fmla="*/ 0 h 319087"/>
                <a:gd name="connsiteX1" fmla="*/ 819150 w 819150"/>
                <a:gd name="connsiteY1" fmla="*/ 0 h 319087"/>
                <a:gd name="connsiteX2" fmla="*/ 819150 w 819150"/>
                <a:gd name="connsiteY2" fmla="*/ 319087 h 319087"/>
                <a:gd name="connsiteX3" fmla="*/ 0 w 819150"/>
                <a:gd name="connsiteY3" fmla="*/ 319087 h 319087"/>
                <a:gd name="connsiteX4" fmla="*/ 0 w 819150"/>
                <a:gd name="connsiteY4" fmla="*/ 0 h 319087"/>
                <a:gd name="connsiteX0" fmla="*/ 0 w 844550"/>
                <a:gd name="connsiteY0" fmla="*/ 0 h 319087"/>
                <a:gd name="connsiteX1" fmla="*/ 819150 w 844550"/>
                <a:gd name="connsiteY1" fmla="*/ 0 h 319087"/>
                <a:gd name="connsiteX2" fmla="*/ 819150 w 844550"/>
                <a:gd name="connsiteY2" fmla="*/ 319087 h 319087"/>
                <a:gd name="connsiteX3" fmla="*/ 0 w 844550"/>
                <a:gd name="connsiteY3" fmla="*/ 319087 h 319087"/>
                <a:gd name="connsiteX4" fmla="*/ 0 w 844550"/>
                <a:gd name="connsiteY4" fmla="*/ 0 h 319087"/>
                <a:gd name="connsiteX0" fmla="*/ 0 w 844550"/>
                <a:gd name="connsiteY0" fmla="*/ 0 h 350836"/>
                <a:gd name="connsiteX1" fmla="*/ 819150 w 844550"/>
                <a:gd name="connsiteY1" fmla="*/ 0 h 350836"/>
                <a:gd name="connsiteX2" fmla="*/ 819150 w 844550"/>
                <a:gd name="connsiteY2" fmla="*/ 319087 h 350836"/>
                <a:gd name="connsiteX3" fmla="*/ 0 w 844550"/>
                <a:gd name="connsiteY3" fmla="*/ 319087 h 350836"/>
                <a:gd name="connsiteX4" fmla="*/ 0 w 844550"/>
                <a:gd name="connsiteY4" fmla="*/ 0 h 350836"/>
                <a:gd name="connsiteX0" fmla="*/ 0 w 819150"/>
                <a:gd name="connsiteY0" fmla="*/ 0 h 319152"/>
                <a:gd name="connsiteX1" fmla="*/ 819150 w 819150"/>
                <a:gd name="connsiteY1" fmla="*/ 0 h 319152"/>
                <a:gd name="connsiteX2" fmla="*/ 728662 w 819150"/>
                <a:gd name="connsiteY2" fmla="*/ 252412 h 319152"/>
                <a:gd name="connsiteX3" fmla="*/ 0 w 819150"/>
                <a:gd name="connsiteY3" fmla="*/ 319087 h 319152"/>
                <a:gd name="connsiteX4" fmla="*/ 0 w 819150"/>
                <a:gd name="connsiteY4" fmla="*/ 0 h 319152"/>
                <a:gd name="connsiteX0" fmla="*/ 0 w 819150"/>
                <a:gd name="connsiteY0" fmla="*/ 0 h 319509"/>
                <a:gd name="connsiteX1" fmla="*/ 819150 w 819150"/>
                <a:gd name="connsiteY1" fmla="*/ 0 h 319509"/>
                <a:gd name="connsiteX2" fmla="*/ 733425 w 819150"/>
                <a:gd name="connsiteY2" fmla="*/ 257175 h 319509"/>
                <a:gd name="connsiteX3" fmla="*/ 0 w 819150"/>
                <a:gd name="connsiteY3" fmla="*/ 319087 h 319509"/>
                <a:gd name="connsiteX4" fmla="*/ 0 w 819150"/>
                <a:gd name="connsiteY4" fmla="*/ 0 h 319509"/>
                <a:gd name="connsiteX0" fmla="*/ 0 w 819150"/>
                <a:gd name="connsiteY0" fmla="*/ 0 h 322124"/>
                <a:gd name="connsiteX1" fmla="*/ 819150 w 819150"/>
                <a:gd name="connsiteY1" fmla="*/ 0 h 322124"/>
                <a:gd name="connsiteX2" fmla="*/ 733425 w 819150"/>
                <a:gd name="connsiteY2" fmla="*/ 257175 h 322124"/>
                <a:gd name="connsiteX3" fmla="*/ 0 w 819150"/>
                <a:gd name="connsiteY3" fmla="*/ 319087 h 322124"/>
                <a:gd name="connsiteX4" fmla="*/ 0 w 819150"/>
                <a:gd name="connsiteY4" fmla="*/ 0 h 322124"/>
                <a:gd name="connsiteX0" fmla="*/ 0 w 819150"/>
                <a:gd name="connsiteY0" fmla="*/ 0 h 322124"/>
                <a:gd name="connsiteX1" fmla="*/ 819150 w 819150"/>
                <a:gd name="connsiteY1" fmla="*/ 0 h 322124"/>
                <a:gd name="connsiteX2" fmla="*/ 733425 w 819150"/>
                <a:gd name="connsiteY2" fmla="*/ 257175 h 322124"/>
                <a:gd name="connsiteX3" fmla="*/ 0 w 819150"/>
                <a:gd name="connsiteY3" fmla="*/ 319087 h 322124"/>
                <a:gd name="connsiteX4" fmla="*/ 0 w 819150"/>
                <a:gd name="connsiteY4" fmla="*/ 0 h 322124"/>
                <a:gd name="connsiteX0" fmla="*/ 395287 w 819150"/>
                <a:gd name="connsiteY0" fmla="*/ 157162 h 322124"/>
                <a:gd name="connsiteX1" fmla="*/ 819150 w 819150"/>
                <a:gd name="connsiteY1" fmla="*/ 0 h 322124"/>
                <a:gd name="connsiteX2" fmla="*/ 733425 w 819150"/>
                <a:gd name="connsiteY2" fmla="*/ 257175 h 322124"/>
                <a:gd name="connsiteX3" fmla="*/ 0 w 819150"/>
                <a:gd name="connsiteY3" fmla="*/ 319087 h 322124"/>
                <a:gd name="connsiteX4" fmla="*/ 395287 w 819150"/>
                <a:gd name="connsiteY4" fmla="*/ 157162 h 322124"/>
                <a:gd name="connsiteX0" fmla="*/ 209549 w 819150"/>
                <a:gd name="connsiteY0" fmla="*/ 147637 h 322124"/>
                <a:gd name="connsiteX1" fmla="*/ 819150 w 819150"/>
                <a:gd name="connsiteY1" fmla="*/ 0 h 322124"/>
                <a:gd name="connsiteX2" fmla="*/ 733425 w 819150"/>
                <a:gd name="connsiteY2" fmla="*/ 257175 h 322124"/>
                <a:gd name="connsiteX3" fmla="*/ 0 w 819150"/>
                <a:gd name="connsiteY3" fmla="*/ 319087 h 322124"/>
                <a:gd name="connsiteX4" fmla="*/ 209549 w 819150"/>
                <a:gd name="connsiteY4" fmla="*/ 147637 h 322124"/>
                <a:gd name="connsiteX0" fmla="*/ 209549 w 819150"/>
                <a:gd name="connsiteY0" fmla="*/ 147637 h 322124"/>
                <a:gd name="connsiteX1" fmla="*/ 819150 w 819150"/>
                <a:gd name="connsiteY1" fmla="*/ 0 h 322124"/>
                <a:gd name="connsiteX2" fmla="*/ 733425 w 819150"/>
                <a:gd name="connsiteY2" fmla="*/ 257175 h 322124"/>
                <a:gd name="connsiteX3" fmla="*/ 0 w 819150"/>
                <a:gd name="connsiteY3" fmla="*/ 319087 h 322124"/>
                <a:gd name="connsiteX4" fmla="*/ 209549 w 819150"/>
                <a:gd name="connsiteY4" fmla="*/ 147637 h 322124"/>
                <a:gd name="connsiteX0" fmla="*/ 209549 w 819150"/>
                <a:gd name="connsiteY0" fmla="*/ 147637 h 322124"/>
                <a:gd name="connsiteX1" fmla="*/ 819150 w 819150"/>
                <a:gd name="connsiteY1" fmla="*/ 0 h 322124"/>
                <a:gd name="connsiteX2" fmla="*/ 733425 w 819150"/>
                <a:gd name="connsiteY2" fmla="*/ 257175 h 322124"/>
                <a:gd name="connsiteX3" fmla="*/ 0 w 819150"/>
                <a:gd name="connsiteY3" fmla="*/ 319087 h 322124"/>
                <a:gd name="connsiteX4" fmla="*/ 209549 w 819150"/>
                <a:gd name="connsiteY4" fmla="*/ 147637 h 322124"/>
                <a:gd name="connsiteX0" fmla="*/ 209549 w 819150"/>
                <a:gd name="connsiteY0" fmla="*/ 147637 h 322124"/>
                <a:gd name="connsiteX1" fmla="*/ 819150 w 819150"/>
                <a:gd name="connsiteY1" fmla="*/ 0 h 322124"/>
                <a:gd name="connsiteX2" fmla="*/ 733425 w 819150"/>
                <a:gd name="connsiteY2" fmla="*/ 257175 h 322124"/>
                <a:gd name="connsiteX3" fmla="*/ 0 w 819150"/>
                <a:gd name="connsiteY3" fmla="*/ 319087 h 322124"/>
                <a:gd name="connsiteX4" fmla="*/ 209549 w 819150"/>
                <a:gd name="connsiteY4" fmla="*/ 147637 h 322124"/>
                <a:gd name="connsiteX0" fmla="*/ 209549 w 819150"/>
                <a:gd name="connsiteY0" fmla="*/ 147637 h 322124"/>
                <a:gd name="connsiteX1" fmla="*/ 819150 w 819150"/>
                <a:gd name="connsiteY1" fmla="*/ 0 h 322124"/>
                <a:gd name="connsiteX2" fmla="*/ 733425 w 819150"/>
                <a:gd name="connsiteY2" fmla="*/ 257175 h 322124"/>
                <a:gd name="connsiteX3" fmla="*/ 0 w 819150"/>
                <a:gd name="connsiteY3" fmla="*/ 319087 h 322124"/>
                <a:gd name="connsiteX4" fmla="*/ 209549 w 819150"/>
                <a:gd name="connsiteY4" fmla="*/ 147637 h 322124"/>
                <a:gd name="connsiteX0" fmla="*/ 209549 w 819150"/>
                <a:gd name="connsiteY0" fmla="*/ 147637 h 322124"/>
                <a:gd name="connsiteX1" fmla="*/ 819150 w 819150"/>
                <a:gd name="connsiteY1" fmla="*/ 0 h 322124"/>
                <a:gd name="connsiteX2" fmla="*/ 733425 w 819150"/>
                <a:gd name="connsiteY2" fmla="*/ 257175 h 322124"/>
                <a:gd name="connsiteX3" fmla="*/ 0 w 819150"/>
                <a:gd name="connsiteY3" fmla="*/ 319087 h 322124"/>
                <a:gd name="connsiteX4" fmla="*/ 209549 w 819150"/>
                <a:gd name="connsiteY4" fmla="*/ 147637 h 322124"/>
                <a:gd name="connsiteX0" fmla="*/ 214312 w 823913"/>
                <a:gd name="connsiteY0" fmla="*/ 147637 h 313237"/>
                <a:gd name="connsiteX1" fmla="*/ 823913 w 823913"/>
                <a:gd name="connsiteY1" fmla="*/ 0 h 313237"/>
                <a:gd name="connsiteX2" fmla="*/ 738188 w 823913"/>
                <a:gd name="connsiteY2" fmla="*/ 257175 h 313237"/>
                <a:gd name="connsiteX3" fmla="*/ 0 w 823913"/>
                <a:gd name="connsiteY3" fmla="*/ 304800 h 313237"/>
                <a:gd name="connsiteX4" fmla="*/ 214312 w 823913"/>
                <a:gd name="connsiteY4" fmla="*/ 147637 h 313237"/>
                <a:gd name="connsiteX0" fmla="*/ 214312 w 823913"/>
                <a:gd name="connsiteY0" fmla="*/ 147637 h 313237"/>
                <a:gd name="connsiteX1" fmla="*/ 823913 w 823913"/>
                <a:gd name="connsiteY1" fmla="*/ 0 h 313237"/>
                <a:gd name="connsiteX2" fmla="*/ 738188 w 823913"/>
                <a:gd name="connsiteY2" fmla="*/ 257175 h 313237"/>
                <a:gd name="connsiteX3" fmla="*/ 0 w 823913"/>
                <a:gd name="connsiteY3" fmla="*/ 304800 h 313237"/>
                <a:gd name="connsiteX4" fmla="*/ 214312 w 823913"/>
                <a:gd name="connsiteY4" fmla="*/ 147637 h 313237"/>
                <a:gd name="connsiteX0" fmla="*/ 214312 w 823913"/>
                <a:gd name="connsiteY0" fmla="*/ 147637 h 313237"/>
                <a:gd name="connsiteX1" fmla="*/ 823913 w 823913"/>
                <a:gd name="connsiteY1" fmla="*/ 0 h 313237"/>
                <a:gd name="connsiteX2" fmla="*/ 738188 w 823913"/>
                <a:gd name="connsiteY2" fmla="*/ 257175 h 313237"/>
                <a:gd name="connsiteX3" fmla="*/ 0 w 823913"/>
                <a:gd name="connsiteY3" fmla="*/ 304800 h 313237"/>
                <a:gd name="connsiteX4" fmla="*/ 214312 w 823913"/>
                <a:gd name="connsiteY4" fmla="*/ 147637 h 313237"/>
                <a:gd name="connsiteX0" fmla="*/ 247649 w 823913"/>
                <a:gd name="connsiteY0" fmla="*/ 147637 h 313237"/>
                <a:gd name="connsiteX1" fmla="*/ 823913 w 823913"/>
                <a:gd name="connsiteY1" fmla="*/ 0 h 313237"/>
                <a:gd name="connsiteX2" fmla="*/ 738188 w 823913"/>
                <a:gd name="connsiteY2" fmla="*/ 257175 h 313237"/>
                <a:gd name="connsiteX3" fmla="*/ 0 w 823913"/>
                <a:gd name="connsiteY3" fmla="*/ 304800 h 313237"/>
                <a:gd name="connsiteX4" fmla="*/ 247649 w 823913"/>
                <a:gd name="connsiteY4" fmla="*/ 147637 h 313237"/>
                <a:gd name="connsiteX0" fmla="*/ 219074 w 823913"/>
                <a:gd name="connsiteY0" fmla="*/ 152399 h 313237"/>
                <a:gd name="connsiteX1" fmla="*/ 823913 w 823913"/>
                <a:gd name="connsiteY1" fmla="*/ 0 h 313237"/>
                <a:gd name="connsiteX2" fmla="*/ 738188 w 823913"/>
                <a:gd name="connsiteY2" fmla="*/ 257175 h 313237"/>
                <a:gd name="connsiteX3" fmla="*/ 0 w 823913"/>
                <a:gd name="connsiteY3" fmla="*/ 304800 h 313237"/>
                <a:gd name="connsiteX4" fmla="*/ 219074 w 823913"/>
                <a:gd name="connsiteY4" fmla="*/ 152399 h 313237"/>
                <a:gd name="connsiteX0" fmla="*/ 219074 w 823913"/>
                <a:gd name="connsiteY0" fmla="*/ 152399 h 313237"/>
                <a:gd name="connsiteX1" fmla="*/ 823913 w 823913"/>
                <a:gd name="connsiteY1" fmla="*/ 0 h 313237"/>
                <a:gd name="connsiteX2" fmla="*/ 738188 w 823913"/>
                <a:gd name="connsiteY2" fmla="*/ 257175 h 313237"/>
                <a:gd name="connsiteX3" fmla="*/ 0 w 823913"/>
                <a:gd name="connsiteY3" fmla="*/ 304800 h 313237"/>
                <a:gd name="connsiteX4" fmla="*/ 219074 w 823913"/>
                <a:gd name="connsiteY4" fmla="*/ 152399 h 313237"/>
                <a:gd name="connsiteX0" fmla="*/ 219074 w 823913"/>
                <a:gd name="connsiteY0" fmla="*/ 152399 h 304800"/>
                <a:gd name="connsiteX1" fmla="*/ 823913 w 823913"/>
                <a:gd name="connsiteY1" fmla="*/ 0 h 304800"/>
                <a:gd name="connsiteX2" fmla="*/ 738188 w 823913"/>
                <a:gd name="connsiteY2" fmla="*/ 257175 h 304800"/>
                <a:gd name="connsiteX3" fmla="*/ 0 w 823913"/>
                <a:gd name="connsiteY3" fmla="*/ 304800 h 304800"/>
                <a:gd name="connsiteX4" fmla="*/ 219074 w 823913"/>
                <a:gd name="connsiteY4" fmla="*/ 152399 h 304800"/>
                <a:gd name="connsiteX0" fmla="*/ 219074 w 823913"/>
                <a:gd name="connsiteY0" fmla="*/ 152399 h 304800"/>
                <a:gd name="connsiteX1" fmla="*/ 823913 w 823913"/>
                <a:gd name="connsiteY1" fmla="*/ 0 h 304800"/>
                <a:gd name="connsiteX2" fmla="*/ 738188 w 823913"/>
                <a:gd name="connsiteY2" fmla="*/ 257175 h 304800"/>
                <a:gd name="connsiteX3" fmla="*/ 0 w 823913"/>
                <a:gd name="connsiteY3" fmla="*/ 304800 h 304800"/>
                <a:gd name="connsiteX4" fmla="*/ 219074 w 823913"/>
                <a:gd name="connsiteY4" fmla="*/ 152399 h 304800"/>
                <a:gd name="connsiteX0" fmla="*/ 219074 w 823913"/>
                <a:gd name="connsiteY0" fmla="*/ 152399 h 304800"/>
                <a:gd name="connsiteX1" fmla="*/ 823913 w 823913"/>
                <a:gd name="connsiteY1" fmla="*/ 0 h 304800"/>
                <a:gd name="connsiteX2" fmla="*/ 728663 w 823913"/>
                <a:gd name="connsiteY2" fmla="*/ 261937 h 304800"/>
                <a:gd name="connsiteX3" fmla="*/ 0 w 823913"/>
                <a:gd name="connsiteY3" fmla="*/ 304800 h 304800"/>
                <a:gd name="connsiteX4" fmla="*/ 219074 w 823913"/>
                <a:gd name="connsiteY4" fmla="*/ 152399 h 304800"/>
                <a:gd name="connsiteX0" fmla="*/ 238124 w 823913"/>
                <a:gd name="connsiteY0" fmla="*/ 161924 h 304800"/>
                <a:gd name="connsiteX1" fmla="*/ 823913 w 823913"/>
                <a:gd name="connsiteY1" fmla="*/ 0 h 304800"/>
                <a:gd name="connsiteX2" fmla="*/ 728663 w 823913"/>
                <a:gd name="connsiteY2" fmla="*/ 261937 h 304800"/>
                <a:gd name="connsiteX3" fmla="*/ 0 w 823913"/>
                <a:gd name="connsiteY3" fmla="*/ 304800 h 304800"/>
                <a:gd name="connsiteX4" fmla="*/ 238124 w 823913"/>
                <a:gd name="connsiteY4" fmla="*/ 161924 h 304800"/>
                <a:gd name="connsiteX0" fmla="*/ 238124 w 823913"/>
                <a:gd name="connsiteY0" fmla="*/ 161924 h 304800"/>
                <a:gd name="connsiteX1" fmla="*/ 823913 w 823913"/>
                <a:gd name="connsiteY1" fmla="*/ 0 h 304800"/>
                <a:gd name="connsiteX2" fmla="*/ 728663 w 823913"/>
                <a:gd name="connsiteY2" fmla="*/ 261937 h 304800"/>
                <a:gd name="connsiteX3" fmla="*/ 0 w 823913"/>
                <a:gd name="connsiteY3" fmla="*/ 304800 h 304800"/>
                <a:gd name="connsiteX4" fmla="*/ 238124 w 823913"/>
                <a:gd name="connsiteY4" fmla="*/ 161924 h 304800"/>
                <a:gd name="connsiteX0" fmla="*/ 238124 w 823913"/>
                <a:gd name="connsiteY0" fmla="*/ 161924 h 304800"/>
                <a:gd name="connsiteX1" fmla="*/ 823913 w 823913"/>
                <a:gd name="connsiteY1" fmla="*/ 0 h 304800"/>
                <a:gd name="connsiteX2" fmla="*/ 728663 w 823913"/>
                <a:gd name="connsiteY2" fmla="*/ 261937 h 304800"/>
                <a:gd name="connsiteX3" fmla="*/ 0 w 823913"/>
                <a:gd name="connsiteY3" fmla="*/ 304800 h 304800"/>
                <a:gd name="connsiteX4" fmla="*/ 238124 w 823913"/>
                <a:gd name="connsiteY4" fmla="*/ 16192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913" h="304800">
                  <a:moveTo>
                    <a:pt x="238124" y="161924"/>
                  </a:moveTo>
                  <a:cubicBezTo>
                    <a:pt x="460374" y="107948"/>
                    <a:pt x="596901" y="120650"/>
                    <a:pt x="823913" y="0"/>
                  </a:cubicBezTo>
                  <a:cubicBezTo>
                    <a:pt x="823913" y="106362"/>
                    <a:pt x="809625" y="131762"/>
                    <a:pt x="728663" y="261937"/>
                  </a:cubicBezTo>
                  <a:cubicBezTo>
                    <a:pt x="508001" y="309562"/>
                    <a:pt x="273050" y="300038"/>
                    <a:pt x="0" y="304800"/>
                  </a:cubicBezTo>
                  <a:cubicBezTo>
                    <a:pt x="55562" y="209550"/>
                    <a:pt x="149224" y="190499"/>
                    <a:pt x="238124" y="161924"/>
                  </a:cubicBez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chemeClr val="bg1"/>
              </a:bgClr>
            </a:pattFill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423989" y="1804988"/>
              <a:ext cx="1638300" cy="1357312"/>
            </a:xfrm>
            <a:custGeom>
              <a:avLst/>
              <a:gdLst>
                <a:gd name="connsiteX0" fmla="*/ 0 w 1638300"/>
                <a:gd name="connsiteY0" fmla="*/ 1357312 h 1357312"/>
                <a:gd name="connsiteX1" fmla="*/ 114300 w 1638300"/>
                <a:gd name="connsiteY1" fmla="*/ 1285875 h 1357312"/>
                <a:gd name="connsiteX2" fmla="*/ 347662 w 1638300"/>
                <a:gd name="connsiteY2" fmla="*/ 1209675 h 1357312"/>
                <a:gd name="connsiteX3" fmla="*/ 704850 w 1638300"/>
                <a:gd name="connsiteY3" fmla="*/ 1171575 h 1357312"/>
                <a:gd name="connsiteX4" fmla="*/ 1128712 w 1638300"/>
                <a:gd name="connsiteY4" fmla="*/ 1162050 h 1357312"/>
                <a:gd name="connsiteX5" fmla="*/ 1481137 w 1638300"/>
                <a:gd name="connsiteY5" fmla="*/ 1143000 h 1357312"/>
                <a:gd name="connsiteX6" fmla="*/ 1604962 w 1638300"/>
                <a:gd name="connsiteY6" fmla="*/ 785812 h 1357312"/>
                <a:gd name="connsiteX7" fmla="*/ 1638300 w 1638300"/>
                <a:gd name="connsiteY7" fmla="*/ 0 h 1357312"/>
                <a:gd name="connsiteX0" fmla="*/ 0 w 1638300"/>
                <a:gd name="connsiteY0" fmla="*/ 1357312 h 1357312"/>
                <a:gd name="connsiteX1" fmla="*/ 114300 w 1638300"/>
                <a:gd name="connsiteY1" fmla="*/ 1285875 h 1357312"/>
                <a:gd name="connsiteX2" fmla="*/ 347662 w 1638300"/>
                <a:gd name="connsiteY2" fmla="*/ 1209675 h 1357312"/>
                <a:gd name="connsiteX3" fmla="*/ 704850 w 1638300"/>
                <a:gd name="connsiteY3" fmla="*/ 1171575 h 1357312"/>
                <a:gd name="connsiteX4" fmla="*/ 1128712 w 1638300"/>
                <a:gd name="connsiteY4" fmla="*/ 1162050 h 1357312"/>
                <a:gd name="connsiteX5" fmla="*/ 1485900 w 1638300"/>
                <a:gd name="connsiteY5" fmla="*/ 1114425 h 1357312"/>
                <a:gd name="connsiteX6" fmla="*/ 1604962 w 1638300"/>
                <a:gd name="connsiteY6" fmla="*/ 785812 h 1357312"/>
                <a:gd name="connsiteX7" fmla="*/ 1638300 w 1638300"/>
                <a:gd name="connsiteY7" fmla="*/ 0 h 135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8300" h="1357312">
                  <a:moveTo>
                    <a:pt x="0" y="1357312"/>
                  </a:moveTo>
                  <a:cubicBezTo>
                    <a:pt x="28178" y="1333896"/>
                    <a:pt x="56356" y="1310481"/>
                    <a:pt x="114300" y="1285875"/>
                  </a:cubicBezTo>
                  <a:cubicBezTo>
                    <a:pt x="172244" y="1261269"/>
                    <a:pt x="249237" y="1228725"/>
                    <a:pt x="347662" y="1209675"/>
                  </a:cubicBezTo>
                  <a:cubicBezTo>
                    <a:pt x="446087" y="1190625"/>
                    <a:pt x="574675" y="1179512"/>
                    <a:pt x="704850" y="1171575"/>
                  </a:cubicBezTo>
                  <a:cubicBezTo>
                    <a:pt x="835025" y="1163637"/>
                    <a:pt x="998537" y="1171575"/>
                    <a:pt x="1128712" y="1162050"/>
                  </a:cubicBezTo>
                  <a:cubicBezTo>
                    <a:pt x="1258887" y="1152525"/>
                    <a:pt x="1406525" y="1177131"/>
                    <a:pt x="1485900" y="1114425"/>
                  </a:cubicBezTo>
                  <a:cubicBezTo>
                    <a:pt x="1565275" y="1051719"/>
                    <a:pt x="1579562" y="971550"/>
                    <a:pt x="1604962" y="785812"/>
                  </a:cubicBezTo>
                  <a:cubicBezTo>
                    <a:pt x="1630362" y="600075"/>
                    <a:pt x="1634728" y="297656"/>
                    <a:pt x="1638300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4" idx="3"/>
            </p:cNvCxnSpPr>
            <p:nvPr/>
          </p:nvCxnSpPr>
          <p:spPr>
            <a:xfrm>
              <a:off x="2181224" y="2971802"/>
              <a:ext cx="0" cy="190499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00374" y="3088044"/>
              <a:ext cx="0" cy="1171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9398280"/>
                </p:ext>
              </p:extLst>
            </p:nvPr>
          </p:nvGraphicFramePr>
          <p:xfrm>
            <a:off x="884238" y="2205749"/>
            <a:ext cx="2921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" name="Equation" r:id="rId10" imgW="291960" imgH="291960" progId="Equation.DSMT4">
                    <p:embed/>
                  </p:oleObj>
                </mc:Choice>
                <mc:Fallback>
                  <p:oleObj name="Equation" r:id="rId10" imgW="291960" imgH="29196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84238" y="2205749"/>
                          <a:ext cx="2921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2081211" y="3168652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7" name="Equation" r:id="rId12" imgW="190440" imgH="215640" progId="Equation.DSMT4">
                    <p:embed/>
                  </p:oleObj>
                </mc:Choice>
                <mc:Fallback>
                  <p:oleObj name="Equation" r:id="rId12" imgW="190440" imgH="21564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081211" y="3168652"/>
                          <a:ext cx="1905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4357810"/>
                </p:ext>
              </p:extLst>
            </p:nvPr>
          </p:nvGraphicFramePr>
          <p:xfrm>
            <a:off x="2847974" y="3225520"/>
            <a:ext cx="304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8" name="Equation" r:id="rId14" imgW="304560" imgH="215640" progId="Equation.DSMT4">
                    <p:embed/>
                  </p:oleObj>
                </mc:Choice>
                <mc:Fallback>
                  <p:oleObj name="Equation" r:id="rId14" imgW="304560" imgH="21564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847974" y="3225520"/>
                          <a:ext cx="3048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/>
            </p:nvPr>
          </p:nvGraphicFramePr>
          <p:xfrm>
            <a:off x="3524250" y="3060969"/>
            <a:ext cx="317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9" name="Equation" r:id="rId16" imgW="317160" imgH="228600" progId="Equation.DSMT4">
                    <p:embed/>
                  </p:oleObj>
                </mc:Choice>
                <mc:Fallback>
                  <p:oleObj name="Equation" r:id="rId16" imgW="317160" imgH="22860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524250" y="3060969"/>
                          <a:ext cx="317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1169794" y="2956523"/>
            <a:ext cx="2364696" cy="1822647"/>
            <a:chOff x="1030627" y="3778055"/>
            <a:chExt cx="2364696" cy="1822647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119315" y="3981450"/>
              <a:ext cx="0" cy="16049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294973" y="3971125"/>
              <a:ext cx="0" cy="16049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30627" y="4314825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306635" y="4605338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30627" y="4867275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294973" y="5157787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30627" y="4605338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306635" y="4881564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>
            <a:xfrm rot="10800000">
              <a:off x="1030627" y="4881563"/>
              <a:ext cx="1077120" cy="694522"/>
            </a:xfrm>
            <a:prstGeom prst="triangle">
              <a:avLst>
                <a:gd name="adj" fmla="val 0"/>
              </a:avLst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11398" y="5172076"/>
              <a:ext cx="1027115" cy="428626"/>
            </a:xfrm>
            <a:prstGeom prst="rect">
              <a:avLst/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466976" y="4514849"/>
              <a:ext cx="61912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561265" y="4514849"/>
              <a:ext cx="61912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421974" y="4843463"/>
              <a:ext cx="61912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57461" y="4843463"/>
              <a:ext cx="61912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749083" y="4560094"/>
              <a:ext cx="61912" cy="76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863384" y="4564855"/>
              <a:ext cx="61912" cy="76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1953869" y="4538660"/>
              <a:ext cx="4681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114552" y="4919663"/>
              <a:ext cx="30265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/>
            </p:nvPr>
          </p:nvGraphicFramePr>
          <p:xfrm>
            <a:off x="1814515" y="3778055"/>
            <a:ext cx="177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0" name="Equation" r:id="rId18" imgW="177480" imgH="228600" progId="Equation.DSMT4">
                    <p:embed/>
                  </p:oleObj>
                </mc:Choice>
                <mc:Fallback>
                  <p:oleObj name="Equation" r:id="rId18" imgW="177480" imgH="228600" progId="Equation.DSMT4">
                    <p:embed/>
                    <p:pic>
                      <p:nvPicPr>
                        <p:cNvPr id="41" name="Object 40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814515" y="3778055"/>
                          <a:ext cx="1778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/>
            </p:nvPr>
          </p:nvGraphicFramePr>
          <p:xfrm>
            <a:off x="2460967" y="3778055"/>
            <a:ext cx="177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" name="Equation" r:id="rId20" imgW="177480" imgH="228600" progId="Equation.DSMT4">
                    <p:embed/>
                  </p:oleObj>
                </mc:Choice>
                <mc:Fallback>
                  <p:oleObj name="Equation" r:id="rId20" imgW="177480" imgH="22860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460967" y="3778055"/>
                          <a:ext cx="1778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42"/>
          <p:cNvGrpSpPr/>
          <p:nvPr/>
        </p:nvGrpSpPr>
        <p:grpSpPr>
          <a:xfrm>
            <a:off x="4264820" y="2919779"/>
            <a:ext cx="2375570" cy="1822647"/>
            <a:chOff x="923992" y="5745157"/>
            <a:chExt cx="2375570" cy="1822647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020892" y="5948552"/>
              <a:ext cx="0" cy="16049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96550" y="5938227"/>
              <a:ext cx="0" cy="16049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36969" y="6662927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96550" y="6662927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32204" y="6915531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196550" y="7124889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923992" y="6791235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210874" y="6920292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Isosceles Triangle 51"/>
            <p:cNvSpPr/>
            <p:nvPr/>
          </p:nvSpPr>
          <p:spPr>
            <a:xfrm rot="10800000">
              <a:off x="947904" y="6936228"/>
              <a:ext cx="1058992" cy="626813"/>
            </a:xfrm>
            <a:prstGeom prst="triangle">
              <a:avLst>
                <a:gd name="adj" fmla="val 0"/>
              </a:avLst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12975" y="7139178"/>
              <a:ext cx="1027115" cy="428626"/>
            </a:xfrm>
            <a:prstGeom prst="rect">
              <a:avLst/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451100" y="6879206"/>
              <a:ext cx="61912" cy="76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568573" y="6881813"/>
              <a:ext cx="61912" cy="76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2036591" y="6955595"/>
              <a:ext cx="30265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6910449"/>
                </p:ext>
              </p:extLst>
            </p:nvPr>
          </p:nvGraphicFramePr>
          <p:xfrm>
            <a:off x="1716092" y="5745157"/>
            <a:ext cx="177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" name="Equation" r:id="rId21" imgW="177480" imgH="228600" progId="Equation.DSMT4">
                    <p:embed/>
                  </p:oleObj>
                </mc:Choice>
                <mc:Fallback>
                  <p:oleObj name="Equation" r:id="rId21" imgW="177480" imgH="228600" progId="Equation.DSMT4">
                    <p:embed/>
                    <p:pic>
                      <p:nvPicPr>
                        <p:cNvPr id="57" name="Object 56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716092" y="5745157"/>
                          <a:ext cx="1778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6590640"/>
                </p:ext>
              </p:extLst>
            </p:nvPr>
          </p:nvGraphicFramePr>
          <p:xfrm>
            <a:off x="2331033" y="5745274"/>
            <a:ext cx="2413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3" name="Equation" r:id="rId22" imgW="241200" imgH="228600" progId="Equation.DSMT4">
                    <p:embed/>
                  </p:oleObj>
                </mc:Choice>
                <mc:Fallback>
                  <p:oleObj name="Equation" r:id="rId22" imgW="241200" imgH="228600" progId="Equation.DSMT4">
                    <p:embed/>
                    <p:pic>
                      <p:nvPicPr>
                        <p:cNvPr id="58" name="Object 57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331033" y="5745274"/>
                          <a:ext cx="2413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Oval 58"/>
            <p:cNvSpPr/>
            <p:nvPr/>
          </p:nvSpPr>
          <p:spPr>
            <a:xfrm>
              <a:off x="1893882" y="6960161"/>
              <a:ext cx="61912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793572" y="6959963"/>
              <a:ext cx="61912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673452" y="3148243"/>
            <a:ext cx="2367358" cy="1659137"/>
            <a:chOff x="957877" y="7576379"/>
            <a:chExt cx="2367358" cy="1659137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2046565" y="7586704"/>
              <a:ext cx="0" cy="16049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222223" y="7576379"/>
              <a:ext cx="0" cy="16049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73576" y="8162966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222223" y="8301079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957877" y="8467879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213593" y="8784998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73576" y="8317334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236547" y="8558444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Isosceles Triangle 69"/>
            <p:cNvSpPr/>
            <p:nvPr/>
          </p:nvSpPr>
          <p:spPr>
            <a:xfrm rot="10800000">
              <a:off x="972725" y="8476314"/>
              <a:ext cx="1058992" cy="626813"/>
            </a:xfrm>
            <a:prstGeom prst="triangle">
              <a:avLst>
                <a:gd name="adj" fmla="val 0"/>
              </a:avLst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243483" y="8806890"/>
              <a:ext cx="1027115" cy="428626"/>
            </a:xfrm>
            <a:prstGeom prst="rect">
              <a:avLst/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729052" y="8279234"/>
              <a:ext cx="61912" cy="76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841767" y="8281831"/>
              <a:ext cx="61912" cy="76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1953869" y="8303276"/>
              <a:ext cx="406290" cy="14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2518911" y="8265260"/>
              <a:ext cx="61912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414861" y="8265260"/>
              <a:ext cx="61912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621443"/>
              </p:ext>
            </p:extLst>
          </p:nvPr>
        </p:nvGraphicFramePr>
        <p:xfrm>
          <a:off x="9192879" y="2982427"/>
          <a:ext cx="238125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Equation" r:id="rId24" imgW="238020" imgH="223803" progId="Equation.DSMT4">
                  <p:embed/>
                </p:oleObj>
              </mc:Choice>
              <mc:Fallback>
                <p:oleObj name="Equation" r:id="rId24" imgW="238020" imgH="22380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192879" y="2982427"/>
                        <a:ext cx="238125" cy="22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900830"/>
              </p:ext>
            </p:extLst>
          </p:nvPr>
        </p:nvGraphicFramePr>
        <p:xfrm>
          <a:off x="8379983" y="2993227"/>
          <a:ext cx="171450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Equation" r:id="rId26" imgW="171546" imgH="223803" progId="Equation.DSMT4">
                  <p:embed/>
                </p:oleObj>
              </mc:Choice>
              <mc:Fallback>
                <p:oleObj name="Equation" r:id="rId26" imgW="171546" imgH="22380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379983" y="2993227"/>
                        <a:ext cx="171450" cy="22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88470" y="82609"/>
            <a:ext cx="2489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Special Tunneling effects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2009" y="634603"/>
            <a:ext cx="2776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</a:t>
            </a:r>
            <a:r>
              <a:rPr lang="en-US" dirty="0"/>
              <a:t>) Multi-particle tunneling </a:t>
            </a:r>
          </a:p>
        </p:txBody>
      </p:sp>
    </p:spTree>
    <p:extLst>
      <p:ext uri="{BB962C8B-B14F-4D97-AF65-F5344CB8AC3E}">
        <p14:creationId xmlns:p14="http://schemas.microsoft.com/office/powerpoint/2010/main" val="62820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15797" r="16954" b="49658"/>
          <a:stretch/>
        </p:blipFill>
        <p:spPr>
          <a:xfrm rot="10800000">
            <a:off x="859468" y="1346658"/>
            <a:ext cx="4944106" cy="4031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3" t="8727" r="29347" b="53515"/>
          <a:stretch/>
        </p:blipFill>
        <p:spPr>
          <a:xfrm>
            <a:off x="6296890" y="806334"/>
            <a:ext cx="3574473" cy="49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469" y="214959"/>
            <a:ext cx="605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 Geometric resonances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9862" y="3951936"/>
                <a:ext cx="24003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 states: 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62" y="3951936"/>
                <a:ext cx="2400300" cy="1200329"/>
              </a:xfrm>
              <a:prstGeom prst="rect">
                <a:avLst/>
              </a:prstGeom>
              <a:blipFill>
                <a:blip r:embed="rId3"/>
                <a:stretch>
                  <a:fillRect l="-2030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7556" y="5318629"/>
            <a:ext cx="333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Interference 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⇒ 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standing waves 	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78419" y="227972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Tomasch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49582" y="2892064"/>
            <a:ext cx="5067604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0" dirty="0" smtClean="0">
              <a:ea typeface="Cambria Math" panose="02040503050406030204" pitchFamily="18" charset="0"/>
            </a:endParaRPr>
          </a:p>
          <a:p>
            <a:r>
              <a:rPr lang="en-US" dirty="0" smtClean="0"/>
              <a:t>	</a:t>
            </a:r>
            <a:r>
              <a:rPr lang="en-US" dirty="0" smtClean="0">
                <a:ea typeface="Cambria Math" panose="02040503050406030204" pitchFamily="18" charset="0"/>
              </a:rPr>
              <a:t>					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										</a:t>
            </a:r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630265" y="2798088"/>
                <a:ext cx="207588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65" y="2798088"/>
                <a:ext cx="2075888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242157" y="2963907"/>
            <a:ext cx="1315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Resonance: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69785" y="3553894"/>
                <a:ext cx="1069972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785" y="3553894"/>
                <a:ext cx="1069972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560644" y="4192327"/>
                <a:ext cx="4758226" cy="755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644" y="4192327"/>
                <a:ext cx="4758226" cy="7557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879161" y="5005276"/>
                <a:ext cx="3051220" cy="930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161" y="5005276"/>
                <a:ext cx="3051220" cy="9305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532290" y="6058512"/>
                <a:ext cx="427183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shows </a:t>
                </a:r>
                <a:r>
                  <a:rPr lang="en-US" dirty="0" smtClean="0"/>
                  <a:t>peaks </a:t>
                </a:r>
                <a:r>
                  <a:rPr lang="en-US" dirty="0"/>
                  <a:t>at the above </a:t>
                </a:r>
                <a:r>
                  <a:rPr lang="en-US" dirty="0" smtClean="0"/>
                  <a:t>values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290" y="6058512"/>
                <a:ext cx="4271838" cy="369332"/>
              </a:xfrm>
              <a:prstGeom prst="rect">
                <a:avLst/>
              </a:prstGeom>
              <a:blipFill>
                <a:blip r:embed="rId8"/>
                <a:stretch>
                  <a:fillRect t="-1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8580997" y="6058512"/>
            <a:ext cx="2039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modulated currents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91482" y="913349"/>
            <a:ext cx="1847849" cy="1430338"/>
            <a:chOff x="1014413" y="5772150"/>
            <a:chExt cx="1847849" cy="1430338"/>
          </a:xfrm>
        </p:grpSpPr>
        <p:sp>
          <p:nvSpPr>
            <p:cNvPr id="27" name="Rectangle 26"/>
            <p:cNvSpPr/>
            <p:nvPr/>
          </p:nvSpPr>
          <p:spPr>
            <a:xfrm>
              <a:off x="1014413" y="5772150"/>
              <a:ext cx="1847849" cy="102393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>
            <a:xfrm>
              <a:off x="1938338" y="5772150"/>
              <a:ext cx="0" cy="10239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33563" y="5772150"/>
              <a:ext cx="0" cy="10239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29"/>
            <p:cNvGraphicFramePr>
              <a:graphicFrameLocks noChangeAspect="1"/>
            </p:cNvGraphicFramePr>
            <p:nvPr>
              <p:extLst/>
            </p:nvPr>
          </p:nvGraphicFramePr>
          <p:xfrm>
            <a:off x="1081088" y="5831283"/>
            <a:ext cx="228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2" name="Equation" r:id="rId9" imgW="228600" imgH="228600" progId="Equation.DSMT4">
                    <p:embed/>
                  </p:oleObj>
                </mc:Choice>
                <mc:Fallback>
                  <p:oleObj name="Equation" r:id="rId9" imgW="228600" imgH="22860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81088" y="5831283"/>
                          <a:ext cx="2286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/>
            </p:nvPr>
          </p:nvGraphicFramePr>
          <p:xfrm>
            <a:off x="2597150" y="5830888"/>
            <a:ext cx="177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3" name="Equation" r:id="rId11" imgW="177480" imgH="228600" progId="Equation.DSMT4">
                    <p:embed/>
                  </p:oleObj>
                </mc:Choice>
                <mc:Fallback>
                  <p:oleObj name="Equation" r:id="rId11" imgW="177480" imgH="228600" progId="Equation.DSMT4">
                    <p:embed/>
                    <p:pic>
                      <p:nvPicPr>
                        <p:cNvPr id="31" name="Object 30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597150" y="5830888"/>
                          <a:ext cx="1778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/>
            </p:nvPr>
          </p:nvGraphicFramePr>
          <p:xfrm>
            <a:off x="2273300" y="6142038"/>
            <a:ext cx="177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4" name="Equation" r:id="rId13" imgW="177480" imgH="228600" progId="Equation.DSMT4">
                    <p:embed/>
                  </p:oleObj>
                </mc:Choice>
                <mc:Fallback>
                  <p:oleObj name="Equation" r:id="rId13" imgW="177480" imgH="228600" progId="Equation.DSMT4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273300" y="6142038"/>
                          <a:ext cx="1778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/>
            </p:nvPr>
          </p:nvGraphicFramePr>
          <p:xfrm>
            <a:off x="2165350" y="7024688"/>
            <a:ext cx="1651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5" name="Equation" r:id="rId15" imgW="164880" imgH="177480" progId="Equation.DSMT4">
                    <p:embed/>
                  </p:oleObj>
                </mc:Choice>
                <mc:Fallback>
                  <p:oleObj name="Equation" r:id="rId15" imgW="164880" imgH="17748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165350" y="7024688"/>
                          <a:ext cx="1651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Straight Arrow Connector 33"/>
            <p:cNvCxnSpPr/>
            <p:nvPr/>
          </p:nvCxnSpPr>
          <p:spPr>
            <a:xfrm>
              <a:off x="1973384" y="6938166"/>
              <a:ext cx="4777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451100" y="6284119"/>
              <a:ext cx="4000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1938337" y="6284119"/>
              <a:ext cx="3032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959769" y="716328"/>
            <a:ext cx="3122613" cy="1911594"/>
            <a:chOff x="1116012" y="1481138"/>
            <a:chExt cx="3122613" cy="1911594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1714500" y="1481138"/>
              <a:ext cx="0" cy="16287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709737" y="3109913"/>
              <a:ext cx="23098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1757363" y="1502844"/>
              <a:ext cx="1912144" cy="1602022"/>
            </a:xfrm>
            <a:custGeom>
              <a:avLst/>
              <a:gdLst>
                <a:gd name="connsiteX0" fmla="*/ 0 w 1933575"/>
                <a:gd name="connsiteY0" fmla="*/ 1583086 h 1597090"/>
                <a:gd name="connsiteX1" fmla="*/ 171450 w 1933575"/>
                <a:gd name="connsiteY1" fmla="*/ 1592611 h 1597090"/>
                <a:gd name="connsiteX2" fmla="*/ 319087 w 1933575"/>
                <a:gd name="connsiteY2" fmla="*/ 1573561 h 1597090"/>
                <a:gd name="connsiteX3" fmla="*/ 466725 w 1933575"/>
                <a:gd name="connsiteY3" fmla="*/ 1359248 h 1597090"/>
                <a:gd name="connsiteX4" fmla="*/ 581025 w 1933575"/>
                <a:gd name="connsiteY4" fmla="*/ 563911 h 1597090"/>
                <a:gd name="connsiteX5" fmla="*/ 642937 w 1933575"/>
                <a:gd name="connsiteY5" fmla="*/ 82898 h 1597090"/>
                <a:gd name="connsiteX6" fmla="*/ 704850 w 1933575"/>
                <a:gd name="connsiteY6" fmla="*/ 6698 h 1597090"/>
                <a:gd name="connsiteX7" fmla="*/ 766762 w 1933575"/>
                <a:gd name="connsiteY7" fmla="*/ 159098 h 1597090"/>
                <a:gd name="connsiteX8" fmla="*/ 790575 w 1933575"/>
                <a:gd name="connsiteY8" fmla="*/ 273398 h 1597090"/>
                <a:gd name="connsiteX9" fmla="*/ 842962 w 1933575"/>
                <a:gd name="connsiteY9" fmla="*/ 287686 h 1597090"/>
                <a:gd name="connsiteX10" fmla="*/ 881062 w 1933575"/>
                <a:gd name="connsiteY10" fmla="*/ 454373 h 1597090"/>
                <a:gd name="connsiteX11" fmla="*/ 919162 w 1933575"/>
                <a:gd name="connsiteY11" fmla="*/ 473423 h 1597090"/>
                <a:gd name="connsiteX12" fmla="*/ 985837 w 1933575"/>
                <a:gd name="connsiteY12" fmla="*/ 621061 h 1597090"/>
                <a:gd name="connsiteX13" fmla="*/ 1047750 w 1933575"/>
                <a:gd name="connsiteY13" fmla="*/ 673448 h 1597090"/>
                <a:gd name="connsiteX14" fmla="*/ 1071562 w 1933575"/>
                <a:gd name="connsiteY14" fmla="*/ 759173 h 1597090"/>
                <a:gd name="connsiteX15" fmla="*/ 1223962 w 1933575"/>
                <a:gd name="connsiteY15" fmla="*/ 887761 h 1597090"/>
                <a:gd name="connsiteX16" fmla="*/ 1414462 w 1933575"/>
                <a:gd name="connsiteY16" fmla="*/ 935386 h 1597090"/>
                <a:gd name="connsiteX17" fmla="*/ 1933575 w 1933575"/>
                <a:gd name="connsiteY17" fmla="*/ 940148 h 1597090"/>
                <a:gd name="connsiteX0" fmla="*/ 0 w 1933575"/>
                <a:gd name="connsiteY0" fmla="*/ 1583086 h 1597090"/>
                <a:gd name="connsiteX1" fmla="*/ 171450 w 1933575"/>
                <a:gd name="connsiteY1" fmla="*/ 1592611 h 1597090"/>
                <a:gd name="connsiteX2" fmla="*/ 319087 w 1933575"/>
                <a:gd name="connsiteY2" fmla="*/ 1573561 h 1597090"/>
                <a:gd name="connsiteX3" fmla="*/ 466725 w 1933575"/>
                <a:gd name="connsiteY3" fmla="*/ 1359248 h 1597090"/>
                <a:gd name="connsiteX4" fmla="*/ 581025 w 1933575"/>
                <a:gd name="connsiteY4" fmla="*/ 563911 h 1597090"/>
                <a:gd name="connsiteX5" fmla="*/ 642937 w 1933575"/>
                <a:gd name="connsiteY5" fmla="*/ 82898 h 1597090"/>
                <a:gd name="connsiteX6" fmla="*/ 704850 w 1933575"/>
                <a:gd name="connsiteY6" fmla="*/ 6698 h 1597090"/>
                <a:gd name="connsiteX7" fmla="*/ 766762 w 1933575"/>
                <a:gd name="connsiteY7" fmla="*/ 159098 h 1597090"/>
                <a:gd name="connsiteX8" fmla="*/ 790575 w 1933575"/>
                <a:gd name="connsiteY8" fmla="*/ 273398 h 1597090"/>
                <a:gd name="connsiteX9" fmla="*/ 842962 w 1933575"/>
                <a:gd name="connsiteY9" fmla="*/ 287686 h 1597090"/>
                <a:gd name="connsiteX10" fmla="*/ 881062 w 1933575"/>
                <a:gd name="connsiteY10" fmla="*/ 454373 h 1597090"/>
                <a:gd name="connsiteX11" fmla="*/ 919162 w 1933575"/>
                <a:gd name="connsiteY11" fmla="*/ 473423 h 1597090"/>
                <a:gd name="connsiteX12" fmla="*/ 985837 w 1933575"/>
                <a:gd name="connsiteY12" fmla="*/ 621061 h 1597090"/>
                <a:gd name="connsiteX13" fmla="*/ 1047750 w 1933575"/>
                <a:gd name="connsiteY13" fmla="*/ 673448 h 1597090"/>
                <a:gd name="connsiteX14" fmla="*/ 1071562 w 1933575"/>
                <a:gd name="connsiteY14" fmla="*/ 759173 h 1597090"/>
                <a:gd name="connsiteX15" fmla="*/ 1223962 w 1933575"/>
                <a:gd name="connsiteY15" fmla="*/ 887761 h 1597090"/>
                <a:gd name="connsiteX16" fmla="*/ 1414462 w 1933575"/>
                <a:gd name="connsiteY16" fmla="*/ 935386 h 1597090"/>
                <a:gd name="connsiteX17" fmla="*/ 1933575 w 1933575"/>
                <a:gd name="connsiteY17" fmla="*/ 940148 h 1597090"/>
                <a:gd name="connsiteX0" fmla="*/ 0 w 1933575"/>
                <a:gd name="connsiteY0" fmla="*/ 1583086 h 1597090"/>
                <a:gd name="connsiteX1" fmla="*/ 171450 w 1933575"/>
                <a:gd name="connsiteY1" fmla="*/ 1592611 h 1597090"/>
                <a:gd name="connsiteX2" fmla="*/ 319087 w 1933575"/>
                <a:gd name="connsiteY2" fmla="*/ 1573561 h 1597090"/>
                <a:gd name="connsiteX3" fmla="*/ 466725 w 1933575"/>
                <a:gd name="connsiteY3" fmla="*/ 1359248 h 1597090"/>
                <a:gd name="connsiteX4" fmla="*/ 581025 w 1933575"/>
                <a:gd name="connsiteY4" fmla="*/ 563911 h 1597090"/>
                <a:gd name="connsiteX5" fmla="*/ 642937 w 1933575"/>
                <a:gd name="connsiteY5" fmla="*/ 82898 h 1597090"/>
                <a:gd name="connsiteX6" fmla="*/ 704850 w 1933575"/>
                <a:gd name="connsiteY6" fmla="*/ 6698 h 1597090"/>
                <a:gd name="connsiteX7" fmla="*/ 766762 w 1933575"/>
                <a:gd name="connsiteY7" fmla="*/ 159098 h 1597090"/>
                <a:gd name="connsiteX8" fmla="*/ 790575 w 1933575"/>
                <a:gd name="connsiteY8" fmla="*/ 273398 h 1597090"/>
                <a:gd name="connsiteX9" fmla="*/ 842962 w 1933575"/>
                <a:gd name="connsiteY9" fmla="*/ 287686 h 1597090"/>
                <a:gd name="connsiteX10" fmla="*/ 881062 w 1933575"/>
                <a:gd name="connsiteY10" fmla="*/ 454373 h 1597090"/>
                <a:gd name="connsiteX11" fmla="*/ 919162 w 1933575"/>
                <a:gd name="connsiteY11" fmla="*/ 473423 h 1597090"/>
                <a:gd name="connsiteX12" fmla="*/ 985837 w 1933575"/>
                <a:gd name="connsiteY12" fmla="*/ 621061 h 1597090"/>
                <a:gd name="connsiteX13" fmla="*/ 1047750 w 1933575"/>
                <a:gd name="connsiteY13" fmla="*/ 673448 h 1597090"/>
                <a:gd name="connsiteX14" fmla="*/ 1071562 w 1933575"/>
                <a:gd name="connsiteY14" fmla="*/ 759173 h 1597090"/>
                <a:gd name="connsiteX15" fmla="*/ 1223962 w 1933575"/>
                <a:gd name="connsiteY15" fmla="*/ 887761 h 1597090"/>
                <a:gd name="connsiteX16" fmla="*/ 1414462 w 1933575"/>
                <a:gd name="connsiteY16" fmla="*/ 935386 h 1597090"/>
                <a:gd name="connsiteX17" fmla="*/ 1933575 w 1933575"/>
                <a:gd name="connsiteY17" fmla="*/ 940148 h 1597090"/>
                <a:gd name="connsiteX0" fmla="*/ 0 w 1933575"/>
                <a:gd name="connsiteY0" fmla="*/ 1583086 h 1597090"/>
                <a:gd name="connsiteX1" fmla="*/ 171450 w 1933575"/>
                <a:gd name="connsiteY1" fmla="*/ 1592611 h 1597090"/>
                <a:gd name="connsiteX2" fmla="*/ 319087 w 1933575"/>
                <a:gd name="connsiteY2" fmla="*/ 1573561 h 1597090"/>
                <a:gd name="connsiteX3" fmla="*/ 466725 w 1933575"/>
                <a:gd name="connsiteY3" fmla="*/ 1359248 h 1597090"/>
                <a:gd name="connsiteX4" fmla="*/ 581025 w 1933575"/>
                <a:gd name="connsiteY4" fmla="*/ 563911 h 1597090"/>
                <a:gd name="connsiteX5" fmla="*/ 642937 w 1933575"/>
                <a:gd name="connsiteY5" fmla="*/ 82898 h 1597090"/>
                <a:gd name="connsiteX6" fmla="*/ 704850 w 1933575"/>
                <a:gd name="connsiteY6" fmla="*/ 6698 h 1597090"/>
                <a:gd name="connsiteX7" fmla="*/ 766762 w 1933575"/>
                <a:gd name="connsiteY7" fmla="*/ 159098 h 1597090"/>
                <a:gd name="connsiteX8" fmla="*/ 790575 w 1933575"/>
                <a:gd name="connsiteY8" fmla="*/ 273398 h 1597090"/>
                <a:gd name="connsiteX9" fmla="*/ 842962 w 1933575"/>
                <a:gd name="connsiteY9" fmla="*/ 287686 h 1597090"/>
                <a:gd name="connsiteX10" fmla="*/ 881062 w 1933575"/>
                <a:gd name="connsiteY10" fmla="*/ 454373 h 1597090"/>
                <a:gd name="connsiteX11" fmla="*/ 919162 w 1933575"/>
                <a:gd name="connsiteY11" fmla="*/ 473423 h 1597090"/>
                <a:gd name="connsiteX12" fmla="*/ 985837 w 1933575"/>
                <a:gd name="connsiteY12" fmla="*/ 621061 h 1597090"/>
                <a:gd name="connsiteX13" fmla="*/ 1047750 w 1933575"/>
                <a:gd name="connsiteY13" fmla="*/ 673448 h 1597090"/>
                <a:gd name="connsiteX14" fmla="*/ 1071562 w 1933575"/>
                <a:gd name="connsiteY14" fmla="*/ 759173 h 1597090"/>
                <a:gd name="connsiteX15" fmla="*/ 1223962 w 1933575"/>
                <a:gd name="connsiteY15" fmla="*/ 887761 h 1597090"/>
                <a:gd name="connsiteX16" fmla="*/ 1414462 w 1933575"/>
                <a:gd name="connsiteY16" fmla="*/ 935386 h 1597090"/>
                <a:gd name="connsiteX17" fmla="*/ 1933575 w 1933575"/>
                <a:gd name="connsiteY17" fmla="*/ 940148 h 1597090"/>
                <a:gd name="connsiteX0" fmla="*/ 0 w 1933575"/>
                <a:gd name="connsiteY0" fmla="*/ 1584507 h 1598511"/>
                <a:gd name="connsiteX1" fmla="*/ 171450 w 1933575"/>
                <a:gd name="connsiteY1" fmla="*/ 1594032 h 1598511"/>
                <a:gd name="connsiteX2" fmla="*/ 319087 w 1933575"/>
                <a:gd name="connsiteY2" fmla="*/ 1574982 h 1598511"/>
                <a:gd name="connsiteX3" fmla="*/ 466725 w 1933575"/>
                <a:gd name="connsiteY3" fmla="*/ 1360669 h 1598511"/>
                <a:gd name="connsiteX4" fmla="*/ 581025 w 1933575"/>
                <a:gd name="connsiteY4" fmla="*/ 565332 h 1598511"/>
                <a:gd name="connsiteX5" fmla="*/ 642937 w 1933575"/>
                <a:gd name="connsiteY5" fmla="*/ 84319 h 1598511"/>
                <a:gd name="connsiteX6" fmla="*/ 704850 w 1933575"/>
                <a:gd name="connsiteY6" fmla="*/ 8119 h 1598511"/>
                <a:gd name="connsiteX7" fmla="*/ 766762 w 1933575"/>
                <a:gd name="connsiteY7" fmla="*/ 160519 h 1598511"/>
                <a:gd name="connsiteX8" fmla="*/ 790575 w 1933575"/>
                <a:gd name="connsiteY8" fmla="*/ 274819 h 1598511"/>
                <a:gd name="connsiteX9" fmla="*/ 842962 w 1933575"/>
                <a:gd name="connsiteY9" fmla="*/ 289107 h 1598511"/>
                <a:gd name="connsiteX10" fmla="*/ 881062 w 1933575"/>
                <a:gd name="connsiteY10" fmla="*/ 455794 h 1598511"/>
                <a:gd name="connsiteX11" fmla="*/ 919162 w 1933575"/>
                <a:gd name="connsiteY11" fmla="*/ 474844 h 1598511"/>
                <a:gd name="connsiteX12" fmla="*/ 985837 w 1933575"/>
                <a:gd name="connsiteY12" fmla="*/ 622482 h 1598511"/>
                <a:gd name="connsiteX13" fmla="*/ 1047750 w 1933575"/>
                <a:gd name="connsiteY13" fmla="*/ 674869 h 1598511"/>
                <a:gd name="connsiteX14" fmla="*/ 1071562 w 1933575"/>
                <a:gd name="connsiteY14" fmla="*/ 760594 h 1598511"/>
                <a:gd name="connsiteX15" fmla="*/ 1223962 w 1933575"/>
                <a:gd name="connsiteY15" fmla="*/ 889182 h 1598511"/>
                <a:gd name="connsiteX16" fmla="*/ 1414462 w 1933575"/>
                <a:gd name="connsiteY16" fmla="*/ 936807 h 1598511"/>
                <a:gd name="connsiteX17" fmla="*/ 1933575 w 1933575"/>
                <a:gd name="connsiteY17" fmla="*/ 941569 h 1598511"/>
                <a:gd name="connsiteX0" fmla="*/ 0 w 1933575"/>
                <a:gd name="connsiteY0" fmla="*/ 1584008 h 1598012"/>
                <a:gd name="connsiteX1" fmla="*/ 171450 w 1933575"/>
                <a:gd name="connsiteY1" fmla="*/ 1593533 h 1598012"/>
                <a:gd name="connsiteX2" fmla="*/ 319087 w 1933575"/>
                <a:gd name="connsiteY2" fmla="*/ 1574483 h 1598012"/>
                <a:gd name="connsiteX3" fmla="*/ 466725 w 1933575"/>
                <a:gd name="connsiteY3" fmla="*/ 1360170 h 1598012"/>
                <a:gd name="connsiteX4" fmla="*/ 581025 w 1933575"/>
                <a:gd name="connsiteY4" fmla="*/ 564833 h 1598012"/>
                <a:gd name="connsiteX5" fmla="*/ 642937 w 1933575"/>
                <a:gd name="connsiteY5" fmla="*/ 83820 h 1598012"/>
                <a:gd name="connsiteX6" fmla="*/ 704850 w 1933575"/>
                <a:gd name="connsiteY6" fmla="*/ 7620 h 1598012"/>
                <a:gd name="connsiteX7" fmla="*/ 766762 w 1933575"/>
                <a:gd name="connsiteY7" fmla="*/ 160020 h 1598012"/>
                <a:gd name="connsiteX8" fmla="*/ 790575 w 1933575"/>
                <a:gd name="connsiteY8" fmla="*/ 274320 h 1598012"/>
                <a:gd name="connsiteX9" fmla="*/ 842962 w 1933575"/>
                <a:gd name="connsiteY9" fmla="*/ 288608 h 1598012"/>
                <a:gd name="connsiteX10" fmla="*/ 881062 w 1933575"/>
                <a:gd name="connsiteY10" fmla="*/ 455295 h 1598012"/>
                <a:gd name="connsiteX11" fmla="*/ 919162 w 1933575"/>
                <a:gd name="connsiteY11" fmla="*/ 474345 h 1598012"/>
                <a:gd name="connsiteX12" fmla="*/ 985837 w 1933575"/>
                <a:gd name="connsiteY12" fmla="*/ 621983 h 1598012"/>
                <a:gd name="connsiteX13" fmla="*/ 1047750 w 1933575"/>
                <a:gd name="connsiteY13" fmla="*/ 674370 h 1598012"/>
                <a:gd name="connsiteX14" fmla="*/ 1071562 w 1933575"/>
                <a:gd name="connsiteY14" fmla="*/ 760095 h 1598012"/>
                <a:gd name="connsiteX15" fmla="*/ 1223962 w 1933575"/>
                <a:gd name="connsiteY15" fmla="*/ 888683 h 1598012"/>
                <a:gd name="connsiteX16" fmla="*/ 1414462 w 1933575"/>
                <a:gd name="connsiteY16" fmla="*/ 936308 h 1598012"/>
                <a:gd name="connsiteX17" fmla="*/ 1933575 w 1933575"/>
                <a:gd name="connsiteY17" fmla="*/ 941070 h 1598012"/>
                <a:gd name="connsiteX0" fmla="*/ 0 w 1933575"/>
                <a:gd name="connsiteY0" fmla="*/ 1584008 h 1598012"/>
                <a:gd name="connsiteX1" fmla="*/ 171450 w 1933575"/>
                <a:gd name="connsiteY1" fmla="*/ 1593533 h 1598012"/>
                <a:gd name="connsiteX2" fmla="*/ 319087 w 1933575"/>
                <a:gd name="connsiteY2" fmla="*/ 1574483 h 1598012"/>
                <a:gd name="connsiteX3" fmla="*/ 466725 w 1933575"/>
                <a:gd name="connsiteY3" fmla="*/ 1360170 h 1598012"/>
                <a:gd name="connsiteX4" fmla="*/ 581025 w 1933575"/>
                <a:gd name="connsiteY4" fmla="*/ 564833 h 1598012"/>
                <a:gd name="connsiteX5" fmla="*/ 642937 w 1933575"/>
                <a:gd name="connsiteY5" fmla="*/ 83820 h 1598012"/>
                <a:gd name="connsiteX6" fmla="*/ 704850 w 1933575"/>
                <a:gd name="connsiteY6" fmla="*/ 7620 h 1598012"/>
                <a:gd name="connsiteX7" fmla="*/ 766762 w 1933575"/>
                <a:gd name="connsiteY7" fmla="*/ 160020 h 1598012"/>
                <a:gd name="connsiteX8" fmla="*/ 790575 w 1933575"/>
                <a:gd name="connsiteY8" fmla="*/ 274320 h 1598012"/>
                <a:gd name="connsiteX9" fmla="*/ 842962 w 1933575"/>
                <a:gd name="connsiteY9" fmla="*/ 288608 h 1598012"/>
                <a:gd name="connsiteX10" fmla="*/ 881062 w 1933575"/>
                <a:gd name="connsiteY10" fmla="*/ 455295 h 1598012"/>
                <a:gd name="connsiteX11" fmla="*/ 919162 w 1933575"/>
                <a:gd name="connsiteY11" fmla="*/ 474345 h 1598012"/>
                <a:gd name="connsiteX12" fmla="*/ 985837 w 1933575"/>
                <a:gd name="connsiteY12" fmla="*/ 621983 h 1598012"/>
                <a:gd name="connsiteX13" fmla="*/ 1047750 w 1933575"/>
                <a:gd name="connsiteY13" fmla="*/ 674370 h 1598012"/>
                <a:gd name="connsiteX14" fmla="*/ 1071562 w 1933575"/>
                <a:gd name="connsiteY14" fmla="*/ 760095 h 1598012"/>
                <a:gd name="connsiteX15" fmla="*/ 1223962 w 1933575"/>
                <a:gd name="connsiteY15" fmla="*/ 888683 h 1598012"/>
                <a:gd name="connsiteX16" fmla="*/ 1414462 w 1933575"/>
                <a:gd name="connsiteY16" fmla="*/ 936308 h 1598012"/>
                <a:gd name="connsiteX17" fmla="*/ 1933575 w 1933575"/>
                <a:gd name="connsiteY17" fmla="*/ 941070 h 1598012"/>
                <a:gd name="connsiteX0" fmla="*/ 0 w 1933575"/>
                <a:gd name="connsiteY0" fmla="*/ 1584171 h 1598175"/>
                <a:gd name="connsiteX1" fmla="*/ 171450 w 1933575"/>
                <a:gd name="connsiteY1" fmla="*/ 1593696 h 1598175"/>
                <a:gd name="connsiteX2" fmla="*/ 319087 w 1933575"/>
                <a:gd name="connsiteY2" fmla="*/ 1574646 h 1598175"/>
                <a:gd name="connsiteX3" fmla="*/ 466725 w 1933575"/>
                <a:gd name="connsiteY3" fmla="*/ 1360333 h 1598175"/>
                <a:gd name="connsiteX4" fmla="*/ 590550 w 1933575"/>
                <a:gd name="connsiteY4" fmla="*/ 598333 h 1598175"/>
                <a:gd name="connsiteX5" fmla="*/ 642937 w 1933575"/>
                <a:gd name="connsiteY5" fmla="*/ 83983 h 1598175"/>
                <a:gd name="connsiteX6" fmla="*/ 704850 w 1933575"/>
                <a:gd name="connsiteY6" fmla="*/ 7783 h 1598175"/>
                <a:gd name="connsiteX7" fmla="*/ 766762 w 1933575"/>
                <a:gd name="connsiteY7" fmla="*/ 160183 h 1598175"/>
                <a:gd name="connsiteX8" fmla="*/ 790575 w 1933575"/>
                <a:gd name="connsiteY8" fmla="*/ 274483 h 1598175"/>
                <a:gd name="connsiteX9" fmla="*/ 842962 w 1933575"/>
                <a:gd name="connsiteY9" fmla="*/ 288771 h 1598175"/>
                <a:gd name="connsiteX10" fmla="*/ 881062 w 1933575"/>
                <a:gd name="connsiteY10" fmla="*/ 455458 h 1598175"/>
                <a:gd name="connsiteX11" fmla="*/ 919162 w 1933575"/>
                <a:gd name="connsiteY11" fmla="*/ 474508 h 1598175"/>
                <a:gd name="connsiteX12" fmla="*/ 985837 w 1933575"/>
                <a:gd name="connsiteY12" fmla="*/ 622146 h 1598175"/>
                <a:gd name="connsiteX13" fmla="*/ 1047750 w 1933575"/>
                <a:gd name="connsiteY13" fmla="*/ 674533 h 1598175"/>
                <a:gd name="connsiteX14" fmla="*/ 1071562 w 1933575"/>
                <a:gd name="connsiteY14" fmla="*/ 760258 h 1598175"/>
                <a:gd name="connsiteX15" fmla="*/ 1223962 w 1933575"/>
                <a:gd name="connsiteY15" fmla="*/ 888846 h 1598175"/>
                <a:gd name="connsiteX16" fmla="*/ 1414462 w 1933575"/>
                <a:gd name="connsiteY16" fmla="*/ 936471 h 1598175"/>
                <a:gd name="connsiteX17" fmla="*/ 1933575 w 1933575"/>
                <a:gd name="connsiteY17" fmla="*/ 941233 h 1598175"/>
                <a:gd name="connsiteX0" fmla="*/ 0 w 1933575"/>
                <a:gd name="connsiteY0" fmla="*/ 1588018 h 1602022"/>
                <a:gd name="connsiteX1" fmla="*/ 171450 w 1933575"/>
                <a:gd name="connsiteY1" fmla="*/ 1597543 h 1602022"/>
                <a:gd name="connsiteX2" fmla="*/ 319087 w 1933575"/>
                <a:gd name="connsiteY2" fmla="*/ 1578493 h 1602022"/>
                <a:gd name="connsiteX3" fmla="*/ 466725 w 1933575"/>
                <a:gd name="connsiteY3" fmla="*/ 1364180 h 1602022"/>
                <a:gd name="connsiteX4" fmla="*/ 590550 w 1933575"/>
                <a:gd name="connsiteY4" fmla="*/ 602180 h 1602022"/>
                <a:gd name="connsiteX5" fmla="*/ 642937 w 1933575"/>
                <a:gd name="connsiteY5" fmla="*/ 87830 h 1602022"/>
                <a:gd name="connsiteX6" fmla="*/ 723900 w 1933575"/>
                <a:gd name="connsiteY6" fmla="*/ 6868 h 1602022"/>
                <a:gd name="connsiteX7" fmla="*/ 766762 w 1933575"/>
                <a:gd name="connsiteY7" fmla="*/ 164030 h 1602022"/>
                <a:gd name="connsiteX8" fmla="*/ 790575 w 1933575"/>
                <a:gd name="connsiteY8" fmla="*/ 278330 h 1602022"/>
                <a:gd name="connsiteX9" fmla="*/ 842962 w 1933575"/>
                <a:gd name="connsiteY9" fmla="*/ 292618 h 1602022"/>
                <a:gd name="connsiteX10" fmla="*/ 881062 w 1933575"/>
                <a:gd name="connsiteY10" fmla="*/ 459305 h 1602022"/>
                <a:gd name="connsiteX11" fmla="*/ 919162 w 1933575"/>
                <a:gd name="connsiteY11" fmla="*/ 478355 h 1602022"/>
                <a:gd name="connsiteX12" fmla="*/ 985837 w 1933575"/>
                <a:gd name="connsiteY12" fmla="*/ 625993 h 1602022"/>
                <a:gd name="connsiteX13" fmla="*/ 1047750 w 1933575"/>
                <a:gd name="connsiteY13" fmla="*/ 678380 h 1602022"/>
                <a:gd name="connsiteX14" fmla="*/ 1071562 w 1933575"/>
                <a:gd name="connsiteY14" fmla="*/ 764105 h 1602022"/>
                <a:gd name="connsiteX15" fmla="*/ 1223962 w 1933575"/>
                <a:gd name="connsiteY15" fmla="*/ 892693 h 1602022"/>
                <a:gd name="connsiteX16" fmla="*/ 1414462 w 1933575"/>
                <a:gd name="connsiteY16" fmla="*/ 940318 h 1602022"/>
                <a:gd name="connsiteX17" fmla="*/ 1933575 w 1933575"/>
                <a:gd name="connsiteY17" fmla="*/ 945080 h 1602022"/>
                <a:gd name="connsiteX0" fmla="*/ 0 w 1933575"/>
                <a:gd name="connsiteY0" fmla="*/ 1588018 h 1602022"/>
                <a:gd name="connsiteX1" fmla="*/ 171450 w 1933575"/>
                <a:gd name="connsiteY1" fmla="*/ 1597543 h 1602022"/>
                <a:gd name="connsiteX2" fmla="*/ 319087 w 1933575"/>
                <a:gd name="connsiteY2" fmla="*/ 1578493 h 1602022"/>
                <a:gd name="connsiteX3" fmla="*/ 466725 w 1933575"/>
                <a:gd name="connsiteY3" fmla="*/ 1364180 h 1602022"/>
                <a:gd name="connsiteX4" fmla="*/ 590550 w 1933575"/>
                <a:gd name="connsiteY4" fmla="*/ 602180 h 1602022"/>
                <a:gd name="connsiteX5" fmla="*/ 642937 w 1933575"/>
                <a:gd name="connsiteY5" fmla="*/ 87830 h 1602022"/>
                <a:gd name="connsiteX6" fmla="*/ 723900 w 1933575"/>
                <a:gd name="connsiteY6" fmla="*/ 6868 h 1602022"/>
                <a:gd name="connsiteX7" fmla="*/ 766762 w 1933575"/>
                <a:gd name="connsiteY7" fmla="*/ 164030 h 1602022"/>
                <a:gd name="connsiteX8" fmla="*/ 776288 w 1933575"/>
                <a:gd name="connsiteY8" fmla="*/ 254518 h 1602022"/>
                <a:gd name="connsiteX9" fmla="*/ 842962 w 1933575"/>
                <a:gd name="connsiteY9" fmla="*/ 292618 h 1602022"/>
                <a:gd name="connsiteX10" fmla="*/ 881062 w 1933575"/>
                <a:gd name="connsiteY10" fmla="*/ 459305 h 1602022"/>
                <a:gd name="connsiteX11" fmla="*/ 919162 w 1933575"/>
                <a:gd name="connsiteY11" fmla="*/ 478355 h 1602022"/>
                <a:gd name="connsiteX12" fmla="*/ 985837 w 1933575"/>
                <a:gd name="connsiteY12" fmla="*/ 625993 h 1602022"/>
                <a:gd name="connsiteX13" fmla="*/ 1047750 w 1933575"/>
                <a:gd name="connsiteY13" fmla="*/ 678380 h 1602022"/>
                <a:gd name="connsiteX14" fmla="*/ 1071562 w 1933575"/>
                <a:gd name="connsiteY14" fmla="*/ 764105 h 1602022"/>
                <a:gd name="connsiteX15" fmla="*/ 1223962 w 1933575"/>
                <a:gd name="connsiteY15" fmla="*/ 892693 h 1602022"/>
                <a:gd name="connsiteX16" fmla="*/ 1414462 w 1933575"/>
                <a:gd name="connsiteY16" fmla="*/ 940318 h 1602022"/>
                <a:gd name="connsiteX17" fmla="*/ 1933575 w 1933575"/>
                <a:gd name="connsiteY17" fmla="*/ 945080 h 1602022"/>
                <a:gd name="connsiteX0" fmla="*/ 0 w 1933575"/>
                <a:gd name="connsiteY0" fmla="*/ 1588018 h 1602022"/>
                <a:gd name="connsiteX1" fmla="*/ 171450 w 1933575"/>
                <a:gd name="connsiteY1" fmla="*/ 1597543 h 1602022"/>
                <a:gd name="connsiteX2" fmla="*/ 319087 w 1933575"/>
                <a:gd name="connsiteY2" fmla="*/ 1578493 h 1602022"/>
                <a:gd name="connsiteX3" fmla="*/ 466725 w 1933575"/>
                <a:gd name="connsiteY3" fmla="*/ 1364180 h 1602022"/>
                <a:gd name="connsiteX4" fmla="*/ 590550 w 1933575"/>
                <a:gd name="connsiteY4" fmla="*/ 602180 h 1602022"/>
                <a:gd name="connsiteX5" fmla="*/ 642937 w 1933575"/>
                <a:gd name="connsiteY5" fmla="*/ 87830 h 1602022"/>
                <a:gd name="connsiteX6" fmla="*/ 723900 w 1933575"/>
                <a:gd name="connsiteY6" fmla="*/ 6868 h 1602022"/>
                <a:gd name="connsiteX7" fmla="*/ 766762 w 1933575"/>
                <a:gd name="connsiteY7" fmla="*/ 164030 h 1602022"/>
                <a:gd name="connsiteX8" fmla="*/ 776288 w 1933575"/>
                <a:gd name="connsiteY8" fmla="*/ 254518 h 1602022"/>
                <a:gd name="connsiteX9" fmla="*/ 842962 w 1933575"/>
                <a:gd name="connsiteY9" fmla="*/ 292618 h 1602022"/>
                <a:gd name="connsiteX10" fmla="*/ 864393 w 1933575"/>
                <a:gd name="connsiteY10" fmla="*/ 440255 h 1602022"/>
                <a:gd name="connsiteX11" fmla="*/ 919162 w 1933575"/>
                <a:gd name="connsiteY11" fmla="*/ 478355 h 1602022"/>
                <a:gd name="connsiteX12" fmla="*/ 985837 w 1933575"/>
                <a:gd name="connsiteY12" fmla="*/ 625993 h 1602022"/>
                <a:gd name="connsiteX13" fmla="*/ 1047750 w 1933575"/>
                <a:gd name="connsiteY13" fmla="*/ 678380 h 1602022"/>
                <a:gd name="connsiteX14" fmla="*/ 1071562 w 1933575"/>
                <a:gd name="connsiteY14" fmla="*/ 764105 h 1602022"/>
                <a:gd name="connsiteX15" fmla="*/ 1223962 w 1933575"/>
                <a:gd name="connsiteY15" fmla="*/ 892693 h 1602022"/>
                <a:gd name="connsiteX16" fmla="*/ 1414462 w 1933575"/>
                <a:gd name="connsiteY16" fmla="*/ 940318 h 1602022"/>
                <a:gd name="connsiteX17" fmla="*/ 1933575 w 1933575"/>
                <a:gd name="connsiteY17" fmla="*/ 945080 h 1602022"/>
                <a:gd name="connsiteX0" fmla="*/ 0 w 1933575"/>
                <a:gd name="connsiteY0" fmla="*/ 1588018 h 1602022"/>
                <a:gd name="connsiteX1" fmla="*/ 171450 w 1933575"/>
                <a:gd name="connsiteY1" fmla="*/ 1597543 h 1602022"/>
                <a:gd name="connsiteX2" fmla="*/ 319087 w 1933575"/>
                <a:gd name="connsiteY2" fmla="*/ 1578493 h 1602022"/>
                <a:gd name="connsiteX3" fmla="*/ 466725 w 1933575"/>
                <a:gd name="connsiteY3" fmla="*/ 1364180 h 1602022"/>
                <a:gd name="connsiteX4" fmla="*/ 590550 w 1933575"/>
                <a:gd name="connsiteY4" fmla="*/ 602180 h 1602022"/>
                <a:gd name="connsiteX5" fmla="*/ 642937 w 1933575"/>
                <a:gd name="connsiteY5" fmla="*/ 87830 h 1602022"/>
                <a:gd name="connsiteX6" fmla="*/ 723900 w 1933575"/>
                <a:gd name="connsiteY6" fmla="*/ 6868 h 1602022"/>
                <a:gd name="connsiteX7" fmla="*/ 766762 w 1933575"/>
                <a:gd name="connsiteY7" fmla="*/ 164030 h 1602022"/>
                <a:gd name="connsiteX8" fmla="*/ 776288 w 1933575"/>
                <a:gd name="connsiteY8" fmla="*/ 254518 h 1602022"/>
                <a:gd name="connsiteX9" fmla="*/ 842962 w 1933575"/>
                <a:gd name="connsiteY9" fmla="*/ 292618 h 1602022"/>
                <a:gd name="connsiteX10" fmla="*/ 864393 w 1933575"/>
                <a:gd name="connsiteY10" fmla="*/ 440255 h 1602022"/>
                <a:gd name="connsiteX11" fmla="*/ 942974 w 1933575"/>
                <a:gd name="connsiteY11" fmla="*/ 492642 h 1602022"/>
                <a:gd name="connsiteX12" fmla="*/ 985837 w 1933575"/>
                <a:gd name="connsiteY12" fmla="*/ 625993 h 1602022"/>
                <a:gd name="connsiteX13" fmla="*/ 1047750 w 1933575"/>
                <a:gd name="connsiteY13" fmla="*/ 678380 h 1602022"/>
                <a:gd name="connsiteX14" fmla="*/ 1071562 w 1933575"/>
                <a:gd name="connsiteY14" fmla="*/ 764105 h 1602022"/>
                <a:gd name="connsiteX15" fmla="*/ 1223962 w 1933575"/>
                <a:gd name="connsiteY15" fmla="*/ 892693 h 1602022"/>
                <a:gd name="connsiteX16" fmla="*/ 1414462 w 1933575"/>
                <a:gd name="connsiteY16" fmla="*/ 940318 h 1602022"/>
                <a:gd name="connsiteX17" fmla="*/ 1933575 w 1933575"/>
                <a:gd name="connsiteY17" fmla="*/ 945080 h 1602022"/>
                <a:gd name="connsiteX0" fmla="*/ 0 w 1933575"/>
                <a:gd name="connsiteY0" fmla="*/ 1588018 h 1602022"/>
                <a:gd name="connsiteX1" fmla="*/ 171450 w 1933575"/>
                <a:gd name="connsiteY1" fmla="*/ 1597543 h 1602022"/>
                <a:gd name="connsiteX2" fmla="*/ 319087 w 1933575"/>
                <a:gd name="connsiteY2" fmla="*/ 1578493 h 1602022"/>
                <a:gd name="connsiteX3" fmla="*/ 466725 w 1933575"/>
                <a:gd name="connsiteY3" fmla="*/ 1364180 h 1602022"/>
                <a:gd name="connsiteX4" fmla="*/ 590550 w 1933575"/>
                <a:gd name="connsiteY4" fmla="*/ 602180 h 1602022"/>
                <a:gd name="connsiteX5" fmla="*/ 642937 w 1933575"/>
                <a:gd name="connsiteY5" fmla="*/ 87830 h 1602022"/>
                <a:gd name="connsiteX6" fmla="*/ 723900 w 1933575"/>
                <a:gd name="connsiteY6" fmla="*/ 6868 h 1602022"/>
                <a:gd name="connsiteX7" fmla="*/ 766762 w 1933575"/>
                <a:gd name="connsiteY7" fmla="*/ 164030 h 1602022"/>
                <a:gd name="connsiteX8" fmla="*/ 776288 w 1933575"/>
                <a:gd name="connsiteY8" fmla="*/ 254518 h 1602022"/>
                <a:gd name="connsiteX9" fmla="*/ 842962 w 1933575"/>
                <a:gd name="connsiteY9" fmla="*/ 292618 h 1602022"/>
                <a:gd name="connsiteX10" fmla="*/ 864393 w 1933575"/>
                <a:gd name="connsiteY10" fmla="*/ 440255 h 1602022"/>
                <a:gd name="connsiteX11" fmla="*/ 942974 w 1933575"/>
                <a:gd name="connsiteY11" fmla="*/ 492642 h 1602022"/>
                <a:gd name="connsiteX12" fmla="*/ 976312 w 1933575"/>
                <a:gd name="connsiteY12" fmla="*/ 628374 h 1602022"/>
                <a:gd name="connsiteX13" fmla="*/ 1047750 w 1933575"/>
                <a:gd name="connsiteY13" fmla="*/ 678380 h 1602022"/>
                <a:gd name="connsiteX14" fmla="*/ 1071562 w 1933575"/>
                <a:gd name="connsiteY14" fmla="*/ 764105 h 1602022"/>
                <a:gd name="connsiteX15" fmla="*/ 1223962 w 1933575"/>
                <a:gd name="connsiteY15" fmla="*/ 892693 h 1602022"/>
                <a:gd name="connsiteX16" fmla="*/ 1414462 w 1933575"/>
                <a:gd name="connsiteY16" fmla="*/ 940318 h 1602022"/>
                <a:gd name="connsiteX17" fmla="*/ 1933575 w 1933575"/>
                <a:gd name="connsiteY17" fmla="*/ 945080 h 1602022"/>
                <a:gd name="connsiteX0" fmla="*/ 0 w 1933575"/>
                <a:gd name="connsiteY0" fmla="*/ 1588018 h 1602022"/>
                <a:gd name="connsiteX1" fmla="*/ 171450 w 1933575"/>
                <a:gd name="connsiteY1" fmla="*/ 1597543 h 1602022"/>
                <a:gd name="connsiteX2" fmla="*/ 319087 w 1933575"/>
                <a:gd name="connsiteY2" fmla="*/ 1578493 h 1602022"/>
                <a:gd name="connsiteX3" fmla="*/ 466725 w 1933575"/>
                <a:gd name="connsiteY3" fmla="*/ 1364180 h 1602022"/>
                <a:gd name="connsiteX4" fmla="*/ 590550 w 1933575"/>
                <a:gd name="connsiteY4" fmla="*/ 602180 h 1602022"/>
                <a:gd name="connsiteX5" fmla="*/ 642937 w 1933575"/>
                <a:gd name="connsiteY5" fmla="*/ 87830 h 1602022"/>
                <a:gd name="connsiteX6" fmla="*/ 723900 w 1933575"/>
                <a:gd name="connsiteY6" fmla="*/ 6868 h 1602022"/>
                <a:gd name="connsiteX7" fmla="*/ 766762 w 1933575"/>
                <a:gd name="connsiteY7" fmla="*/ 164030 h 1602022"/>
                <a:gd name="connsiteX8" fmla="*/ 776288 w 1933575"/>
                <a:gd name="connsiteY8" fmla="*/ 254518 h 1602022"/>
                <a:gd name="connsiteX9" fmla="*/ 842962 w 1933575"/>
                <a:gd name="connsiteY9" fmla="*/ 292618 h 1602022"/>
                <a:gd name="connsiteX10" fmla="*/ 864393 w 1933575"/>
                <a:gd name="connsiteY10" fmla="*/ 440255 h 1602022"/>
                <a:gd name="connsiteX11" fmla="*/ 942974 w 1933575"/>
                <a:gd name="connsiteY11" fmla="*/ 492642 h 1602022"/>
                <a:gd name="connsiteX12" fmla="*/ 976312 w 1933575"/>
                <a:gd name="connsiteY12" fmla="*/ 628374 h 1602022"/>
                <a:gd name="connsiteX13" fmla="*/ 1062038 w 1933575"/>
                <a:gd name="connsiteY13" fmla="*/ 680761 h 1602022"/>
                <a:gd name="connsiteX14" fmla="*/ 1071562 w 1933575"/>
                <a:gd name="connsiteY14" fmla="*/ 764105 h 1602022"/>
                <a:gd name="connsiteX15" fmla="*/ 1223962 w 1933575"/>
                <a:gd name="connsiteY15" fmla="*/ 892693 h 1602022"/>
                <a:gd name="connsiteX16" fmla="*/ 1414462 w 1933575"/>
                <a:gd name="connsiteY16" fmla="*/ 940318 h 1602022"/>
                <a:gd name="connsiteX17" fmla="*/ 1933575 w 1933575"/>
                <a:gd name="connsiteY17" fmla="*/ 945080 h 1602022"/>
                <a:gd name="connsiteX0" fmla="*/ 0 w 1933575"/>
                <a:gd name="connsiteY0" fmla="*/ 1588018 h 1602022"/>
                <a:gd name="connsiteX1" fmla="*/ 171450 w 1933575"/>
                <a:gd name="connsiteY1" fmla="*/ 1597543 h 1602022"/>
                <a:gd name="connsiteX2" fmla="*/ 319087 w 1933575"/>
                <a:gd name="connsiteY2" fmla="*/ 1578493 h 1602022"/>
                <a:gd name="connsiteX3" fmla="*/ 466725 w 1933575"/>
                <a:gd name="connsiteY3" fmla="*/ 1364180 h 1602022"/>
                <a:gd name="connsiteX4" fmla="*/ 590550 w 1933575"/>
                <a:gd name="connsiteY4" fmla="*/ 602180 h 1602022"/>
                <a:gd name="connsiteX5" fmla="*/ 642937 w 1933575"/>
                <a:gd name="connsiteY5" fmla="*/ 87830 h 1602022"/>
                <a:gd name="connsiteX6" fmla="*/ 723900 w 1933575"/>
                <a:gd name="connsiteY6" fmla="*/ 6868 h 1602022"/>
                <a:gd name="connsiteX7" fmla="*/ 766762 w 1933575"/>
                <a:gd name="connsiteY7" fmla="*/ 164030 h 1602022"/>
                <a:gd name="connsiteX8" fmla="*/ 776288 w 1933575"/>
                <a:gd name="connsiteY8" fmla="*/ 254518 h 1602022"/>
                <a:gd name="connsiteX9" fmla="*/ 842962 w 1933575"/>
                <a:gd name="connsiteY9" fmla="*/ 292618 h 1602022"/>
                <a:gd name="connsiteX10" fmla="*/ 864393 w 1933575"/>
                <a:gd name="connsiteY10" fmla="*/ 440255 h 1602022"/>
                <a:gd name="connsiteX11" fmla="*/ 942974 w 1933575"/>
                <a:gd name="connsiteY11" fmla="*/ 492642 h 1602022"/>
                <a:gd name="connsiteX12" fmla="*/ 976312 w 1933575"/>
                <a:gd name="connsiteY12" fmla="*/ 628374 h 1602022"/>
                <a:gd name="connsiteX13" fmla="*/ 1062038 w 1933575"/>
                <a:gd name="connsiteY13" fmla="*/ 680761 h 1602022"/>
                <a:gd name="connsiteX14" fmla="*/ 1071562 w 1933575"/>
                <a:gd name="connsiteY14" fmla="*/ 764105 h 1602022"/>
                <a:gd name="connsiteX15" fmla="*/ 1223962 w 1933575"/>
                <a:gd name="connsiteY15" fmla="*/ 892693 h 1602022"/>
                <a:gd name="connsiteX16" fmla="*/ 1428749 w 1933575"/>
                <a:gd name="connsiteY16" fmla="*/ 926030 h 1602022"/>
                <a:gd name="connsiteX17" fmla="*/ 1933575 w 1933575"/>
                <a:gd name="connsiteY17" fmla="*/ 945080 h 1602022"/>
                <a:gd name="connsiteX0" fmla="*/ 0 w 1933575"/>
                <a:gd name="connsiteY0" fmla="*/ 1588018 h 1602022"/>
                <a:gd name="connsiteX1" fmla="*/ 171450 w 1933575"/>
                <a:gd name="connsiteY1" fmla="*/ 1597543 h 1602022"/>
                <a:gd name="connsiteX2" fmla="*/ 319087 w 1933575"/>
                <a:gd name="connsiteY2" fmla="*/ 1578493 h 1602022"/>
                <a:gd name="connsiteX3" fmla="*/ 466725 w 1933575"/>
                <a:gd name="connsiteY3" fmla="*/ 1364180 h 1602022"/>
                <a:gd name="connsiteX4" fmla="*/ 590550 w 1933575"/>
                <a:gd name="connsiteY4" fmla="*/ 602180 h 1602022"/>
                <a:gd name="connsiteX5" fmla="*/ 642937 w 1933575"/>
                <a:gd name="connsiteY5" fmla="*/ 87830 h 1602022"/>
                <a:gd name="connsiteX6" fmla="*/ 723900 w 1933575"/>
                <a:gd name="connsiteY6" fmla="*/ 6868 h 1602022"/>
                <a:gd name="connsiteX7" fmla="*/ 766762 w 1933575"/>
                <a:gd name="connsiteY7" fmla="*/ 164030 h 1602022"/>
                <a:gd name="connsiteX8" fmla="*/ 776288 w 1933575"/>
                <a:gd name="connsiteY8" fmla="*/ 254518 h 1602022"/>
                <a:gd name="connsiteX9" fmla="*/ 842962 w 1933575"/>
                <a:gd name="connsiteY9" fmla="*/ 292618 h 1602022"/>
                <a:gd name="connsiteX10" fmla="*/ 864393 w 1933575"/>
                <a:gd name="connsiteY10" fmla="*/ 440255 h 1602022"/>
                <a:gd name="connsiteX11" fmla="*/ 942974 w 1933575"/>
                <a:gd name="connsiteY11" fmla="*/ 492642 h 1602022"/>
                <a:gd name="connsiteX12" fmla="*/ 976312 w 1933575"/>
                <a:gd name="connsiteY12" fmla="*/ 628374 h 1602022"/>
                <a:gd name="connsiteX13" fmla="*/ 1062038 w 1933575"/>
                <a:gd name="connsiteY13" fmla="*/ 680761 h 1602022"/>
                <a:gd name="connsiteX14" fmla="*/ 1071562 w 1933575"/>
                <a:gd name="connsiteY14" fmla="*/ 764105 h 1602022"/>
                <a:gd name="connsiteX15" fmla="*/ 1223962 w 1933575"/>
                <a:gd name="connsiteY15" fmla="*/ 892693 h 1602022"/>
                <a:gd name="connsiteX16" fmla="*/ 1428749 w 1933575"/>
                <a:gd name="connsiteY16" fmla="*/ 926030 h 1602022"/>
                <a:gd name="connsiteX17" fmla="*/ 1933575 w 1933575"/>
                <a:gd name="connsiteY17" fmla="*/ 945080 h 1602022"/>
                <a:gd name="connsiteX0" fmla="*/ 0 w 1912144"/>
                <a:gd name="connsiteY0" fmla="*/ 1588018 h 1602022"/>
                <a:gd name="connsiteX1" fmla="*/ 171450 w 1912144"/>
                <a:gd name="connsiteY1" fmla="*/ 1597543 h 1602022"/>
                <a:gd name="connsiteX2" fmla="*/ 319087 w 1912144"/>
                <a:gd name="connsiteY2" fmla="*/ 1578493 h 1602022"/>
                <a:gd name="connsiteX3" fmla="*/ 466725 w 1912144"/>
                <a:gd name="connsiteY3" fmla="*/ 1364180 h 1602022"/>
                <a:gd name="connsiteX4" fmla="*/ 590550 w 1912144"/>
                <a:gd name="connsiteY4" fmla="*/ 602180 h 1602022"/>
                <a:gd name="connsiteX5" fmla="*/ 642937 w 1912144"/>
                <a:gd name="connsiteY5" fmla="*/ 87830 h 1602022"/>
                <a:gd name="connsiteX6" fmla="*/ 723900 w 1912144"/>
                <a:gd name="connsiteY6" fmla="*/ 6868 h 1602022"/>
                <a:gd name="connsiteX7" fmla="*/ 766762 w 1912144"/>
                <a:gd name="connsiteY7" fmla="*/ 164030 h 1602022"/>
                <a:gd name="connsiteX8" fmla="*/ 776288 w 1912144"/>
                <a:gd name="connsiteY8" fmla="*/ 254518 h 1602022"/>
                <a:gd name="connsiteX9" fmla="*/ 842962 w 1912144"/>
                <a:gd name="connsiteY9" fmla="*/ 292618 h 1602022"/>
                <a:gd name="connsiteX10" fmla="*/ 864393 w 1912144"/>
                <a:gd name="connsiteY10" fmla="*/ 440255 h 1602022"/>
                <a:gd name="connsiteX11" fmla="*/ 942974 w 1912144"/>
                <a:gd name="connsiteY11" fmla="*/ 492642 h 1602022"/>
                <a:gd name="connsiteX12" fmla="*/ 976312 w 1912144"/>
                <a:gd name="connsiteY12" fmla="*/ 628374 h 1602022"/>
                <a:gd name="connsiteX13" fmla="*/ 1062038 w 1912144"/>
                <a:gd name="connsiteY13" fmla="*/ 680761 h 1602022"/>
                <a:gd name="connsiteX14" fmla="*/ 1071562 w 1912144"/>
                <a:gd name="connsiteY14" fmla="*/ 764105 h 1602022"/>
                <a:gd name="connsiteX15" fmla="*/ 1223962 w 1912144"/>
                <a:gd name="connsiteY15" fmla="*/ 892693 h 1602022"/>
                <a:gd name="connsiteX16" fmla="*/ 1428749 w 1912144"/>
                <a:gd name="connsiteY16" fmla="*/ 926030 h 1602022"/>
                <a:gd name="connsiteX17" fmla="*/ 1912144 w 1912144"/>
                <a:gd name="connsiteY17" fmla="*/ 928411 h 1602022"/>
                <a:gd name="connsiteX0" fmla="*/ 0 w 1912144"/>
                <a:gd name="connsiteY0" fmla="*/ 1588018 h 1602022"/>
                <a:gd name="connsiteX1" fmla="*/ 171450 w 1912144"/>
                <a:gd name="connsiteY1" fmla="*/ 1597543 h 1602022"/>
                <a:gd name="connsiteX2" fmla="*/ 319087 w 1912144"/>
                <a:gd name="connsiteY2" fmla="*/ 1578493 h 1602022"/>
                <a:gd name="connsiteX3" fmla="*/ 466725 w 1912144"/>
                <a:gd name="connsiteY3" fmla="*/ 1364180 h 1602022"/>
                <a:gd name="connsiteX4" fmla="*/ 590550 w 1912144"/>
                <a:gd name="connsiteY4" fmla="*/ 602180 h 1602022"/>
                <a:gd name="connsiteX5" fmla="*/ 642937 w 1912144"/>
                <a:gd name="connsiteY5" fmla="*/ 87830 h 1602022"/>
                <a:gd name="connsiteX6" fmla="*/ 723900 w 1912144"/>
                <a:gd name="connsiteY6" fmla="*/ 6868 h 1602022"/>
                <a:gd name="connsiteX7" fmla="*/ 766762 w 1912144"/>
                <a:gd name="connsiteY7" fmla="*/ 164030 h 1602022"/>
                <a:gd name="connsiteX8" fmla="*/ 776288 w 1912144"/>
                <a:gd name="connsiteY8" fmla="*/ 254518 h 1602022"/>
                <a:gd name="connsiteX9" fmla="*/ 842962 w 1912144"/>
                <a:gd name="connsiteY9" fmla="*/ 292618 h 1602022"/>
                <a:gd name="connsiteX10" fmla="*/ 864393 w 1912144"/>
                <a:gd name="connsiteY10" fmla="*/ 440255 h 1602022"/>
                <a:gd name="connsiteX11" fmla="*/ 942974 w 1912144"/>
                <a:gd name="connsiteY11" fmla="*/ 492642 h 1602022"/>
                <a:gd name="connsiteX12" fmla="*/ 976312 w 1912144"/>
                <a:gd name="connsiteY12" fmla="*/ 628374 h 1602022"/>
                <a:gd name="connsiteX13" fmla="*/ 1062038 w 1912144"/>
                <a:gd name="connsiteY13" fmla="*/ 680761 h 1602022"/>
                <a:gd name="connsiteX14" fmla="*/ 1085850 w 1912144"/>
                <a:gd name="connsiteY14" fmla="*/ 773630 h 1602022"/>
                <a:gd name="connsiteX15" fmla="*/ 1223962 w 1912144"/>
                <a:gd name="connsiteY15" fmla="*/ 892693 h 1602022"/>
                <a:gd name="connsiteX16" fmla="*/ 1428749 w 1912144"/>
                <a:gd name="connsiteY16" fmla="*/ 926030 h 1602022"/>
                <a:gd name="connsiteX17" fmla="*/ 1912144 w 1912144"/>
                <a:gd name="connsiteY17" fmla="*/ 928411 h 1602022"/>
                <a:gd name="connsiteX0" fmla="*/ 0 w 1912144"/>
                <a:gd name="connsiteY0" fmla="*/ 1588018 h 1602022"/>
                <a:gd name="connsiteX1" fmla="*/ 171450 w 1912144"/>
                <a:gd name="connsiteY1" fmla="*/ 1597543 h 1602022"/>
                <a:gd name="connsiteX2" fmla="*/ 319087 w 1912144"/>
                <a:gd name="connsiteY2" fmla="*/ 1578493 h 1602022"/>
                <a:gd name="connsiteX3" fmla="*/ 466725 w 1912144"/>
                <a:gd name="connsiteY3" fmla="*/ 1364180 h 1602022"/>
                <a:gd name="connsiteX4" fmla="*/ 590550 w 1912144"/>
                <a:gd name="connsiteY4" fmla="*/ 602180 h 1602022"/>
                <a:gd name="connsiteX5" fmla="*/ 642937 w 1912144"/>
                <a:gd name="connsiteY5" fmla="*/ 87830 h 1602022"/>
                <a:gd name="connsiteX6" fmla="*/ 723900 w 1912144"/>
                <a:gd name="connsiteY6" fmla="*/ 6868 h 1602022"/>
                <a:gd name="connsiteX7" fmla="*/ 766762 w 1912144"/>
                <a:gd name="connsiteY7" fmla="*/ 164030 h 1602022"/>
                <a:gd name="connsiteX8" fmla="*/ 776288 w 1912144"/>
                <a:gd name="connsiteY8" fmla="*/ 254518 h 1602022"/>
                <a:gd name="connsiteX9" fmla="*/ 842962 w 1912144"/>
                <a:gd name="connsiteY9" fmla="*/ 292618 h 1602022"/>
                <a:gd name="connsiteX10" fmla="*/ 864393 w 1912144"/>
                <a:gd name="connsiteY10" fmla="*/ 440255 h 1602022"/>
                <a:gd name="connsiteX11" fmla="*/ 942974 w 1912144"/>
                <a:gd name="connsiteY11" fmla="*/ 492642 h 1602022"/>
                <a:gd name="connsiteX12" fmla="*/ 976312 w 1912144"/>
                <a:gd name="connsiteY12" fmla="*/ 628374 h 1602022"/>
                <a:gd name="connsiteX13" fmla="*/ 1062038 w 1912144"/>
                <a:gd name="connsiteY13" fmla="*/ 680761 h 1602022"/>
                <a:gd name="connsiteX14" fmla="*/ 1104900 w 1912144"/>
                <a:gd name="connsiteY14" fmla="*/ 778393 h 1602022"/>
                <a:gd name="connsiteX15" fmla="*/ 1223962 w 1912144"/>
                <a:gd name="connsiteY15" fmla="*/ 892693 h 1602022"/>
                <a:gd name="connsiteX16" fmla="*/ 1428749 w 1912144"/>
                <a:gd name="connsiteY16" fmla="*/ 926030 h 1602022"/>
                <a:gd name="connsiteX17" fmla="*/ 1912144 w 1912144"/>
                <a:gd name="connsiteY17" fmla="*/ 928411 h 160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12144" h="1602022">
                  <a:moveTo>
                    <a:pt x="0" y="1588018"/>
                  </a:moveTo>
                  <a:cubicBezTo>
                    <a:pt x="59134" y="1593574"/>
                    <a:pt x="118269" y="1599130"/>
                    <a:pt x="171450" y="1597543"/>
                  </a:cubicBezTo>
                  <a:cubicBezTo>
                    <a:pt x="224631" y="1595956"/>
                    <a:pt x="269875" y="1617387"/>
                    <a:pt x="319087" y="1578493"/>
                  </a:cubicBezTo>
                  <a:cubicBezTo>
                    <a:pt x="368299" y="1539599"/>
                    <a:pt x="421481" y="1526899"/>
                    <a:pt x="466725" y="1364180"/>
                  </a:cubicBezTo>
                  <a:cubicBezTo>
                    <a:pt x="511969" y="1201461"/>
                    <a:pt x="580232" y="800618"/>
                    <a:pt x="590550" y="602180"/>
                  </a:cubicBezTo>
                  <a:cubicBezTo>
                    <a:pt x="600868" y="403742"/>
                    <a:pt x="620712" y="187049"/>
                    <a:pt x="642937" y="87830"/>
                  </a:cubicBezTo>
                  <a:cubicBezTo>
                    <a:pt x="665162" y="-11389"/>
                    <a:pt x="703263" y="-5832"/>
                    <a:pt x="723900" y="6868"/>
                  </a:cubicBezTo>
                  <a:cubicBezTo>
                    <a:pt x="744537" y="19568"/>
                    <a:pt x="758031" y="122755"/>
                    <a:pt x="766762" y="164030"/>
                  </a:cubicBezTo>
                  <a:cubicBezTo>
                    <a:pt x="775493" y="205305"/>
                    <a:pt x="763588" y="233087"/>
                    <a:pt x="776288" y="254518"/>
                  </a:cubicBezTo>
                  <a:cubicBezTo>
                    <a:pt x="788988" y="275949"/>
                    <a:pt x="828278" y="261662"/>
                    <a:pt x="842962" y="292618"/>
                  </a:cubicBezTo>
                  <a:cubicBezTo>
                    <a:pt x="857646" y="323574"/>
                    <a:pt x="847724" y="406918"/>
                    <a:pt x="864393" y="440255"/>
                  </a:cubicBezTo>
                  <a:cubicBezTo>
                    <a:pt x="881062" y="473592"/>
                    <a:pt x="924321" y="461289"/>
                    <a:pt x="942974" y="492642"/>
                  </a:cubicBezTo>
                  <a:cubicBezTo>
                    <a:pt x="961627" y="523995"/>
                    <a:pt x="956468" y="597021"/>
                    <a:pt x="976312" y="628374"/>
                  </a:cubicBezTo>
                  <a:cubicBezTo>
                    <a:pt x="996156" y="659727"/>
                    <a:pt x="1040607" y="655758"/>
                    <a:pt x="1062038" y="680761"/>
                  </a:cubicBezTo>
                  <a:cubicBezTo>
                    <a:pt x="1083469" y="705764"/>
                    <a:pt x="1077913" y="743071"/>
                    <a:pt x="1104900" y="778393"/>
                  </a:cubicBezTo>
                  <a:cubicBezTo>
                    <a:pt x="1131887" y="813715"/>
                    <a:pt x="1169987" y="868087"/>
                    <a:pt x="1223962" y="892693"/>
                  </a:cubicBezTo>
                  <a:cubicBezTo>
                    <a:pt x="1277937" y="917299"/>
                    <a:pt x="1314052" y="920077"/>
                    <a:pt x="1428749" y="926030"/>
                  </a:cubicBezTo>
                  <a:cubicBezTo>
                    <a:pt x="1543446" y="931983"/>
                    <a:pt x="1836738" y="932380"/>
                    <a:pt x="1912144" y="928411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1709737" y="2462213"/>
              <a:ext cx="209550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41"/>
            <p:cNvGraphicFramePr>
              <a:graphicFrameLocks noChangeAspect="1"/>
            </p:cNvGraphicFramePr>
            <p:nvPr>
              <p:extLst/>
            </p:nvPr>
          </p:nvGraphicFramePr>
          <p:xfrm>
            <a:off x="1116012" y="2227919"/>
            <a:ext cx="3683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6" name="Equation" r:id="rId17" imgW="368280" imgH="291960" progId="Equation.DSMT4">
                    <p:embed/>
                  </p:oleObj>
                </mc:Choice>
                <mc:Fallback>
                  <p:oleObj name="Equation" r:id="rId17" imgW="368280" imgH="29196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116012" y="2227919"/>
                          <a:ext cx="3683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/>
            </p:nvPr>
          </p:nvGraphicFramePr>
          <p:xfrm>
            <a:off x="2241550" y="3176832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7" name="Equation" r:id="rId19" imgW="190440" imgH="215640" progId="Equation.DSMT4">
                    <p:embed/>
                  </p:oleObj>
                </mc:Choice>
                <mc:Fallback>
                  <p:oleObj name="Equation" r:id="rId19" imgW="190440" imgH="215640" progId="Equation.DSMT4">
                    <p:embed/>
                    <p:pic>
                      <p:nvPicPr>
                        <p:cNvPr id="43" name="Object 42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241550" y="3176832"/>
                          <a:ext cx="1905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/>
            </p:nvPr>
          </p:nvGraphicFramePr>
          <p:xfrm>
            <a:off x="4048125" y="2980975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8" name="Equation" r:id="rId21" imgW="190440" imgH="228600" progId="Equation.DSMT4">
                    <p:embed/>
                  </p:oleObj>
                </mc:Choice>
                <mc:Fallback>
                  <p:oleObj name="Equation" r:id="rId21" imgW="190440" imgH="22860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048125" y="2980975"/>
                          <a:ext cx="190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Group 44"/>
          <p:cNvGrpSpPr/>
          <p:nvPr/>
        </p:nvGrpSpPr>
        <p:grpSpPr>
          <a:xfrm>
            <a:off x="6766593" y="711536"/>
            <a:ext cx="3298826" cy="1716034"/>
            <a:chOff x="1116012" y="3647212"/>
            <a:chExt cx="3298826" cy="1716034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709737" y="3647212"/>
              <a:ext cx="0" cy="16287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709737" y="5266461"/>
              <a:ext cx="246697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47"/>
            <p:cNvGraphicFramePr>
              <a:graphicFrameLocks noChangeAspect="1"/>
            </p:cNvGraphicFramePr>
            <p:nvPr>
              <p:extLst/>
            </p:nvPr>
          </p:nvGraphicFramePr>
          <p:xfrm>
            <a:off x="1116012" y="4074065"/>
            <a:ext cx="4572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9" name="Equation" r:id="rId23" imgW="457200" imgH="596880" progId="Equation.DSMT4">
                    <p:embed/>
                  </p:oleObj>
                </mc:Choice>
                <mc:Fallback>
                  <p:oleObj name="Equation" r:id="rId23" imgW="457200" imgH="596880" progId="Equation.DSMT4">
                    <p:embed/>
                    <p:pic>
                      <p:nvPicPr>
                        <p:cNvPr id="48" name="Object 47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116012" y="4074065"/>
                          <a:ext cx="45720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/>
            </p:nvPr>
          </p:nvGraphicFramePr>
          <p:xfrm>
            <a:off x="4224338" y="5134646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0" name="Equation" r:id="rId25" imgW="190440" imgH="228600" progId="Equation.DSMT4">
                    <p:embed/>
                  </p:oleObj>
                </mc:Choice>
                <mc:Fallback>
                  <p:oleObj name="Equation" r:id="rId25" imgW="190440" imgH="228600" progId="Equation.DSMT4">
                    <p:embed/>
                    <p:pic>
                      <p:nvPicPr>
                        <p:cNvPr id="49" name="Object 48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4224338" y="5134646"/>
                          <a:ext cx="190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Freeform 49"/>
            <p:cNvSpPr/>
            <p:nvPr/>
          </p:nvSpPr>
          <p:spPr>
            <a:xfrm>
              <a:off x="1985468" y="3733774"/>
              <a:ext cx="1628775" cy="1466898"/>
            </a:xfrm>
            <a:custGeom>
              <a:avLst/>
              <a:gdLst>
                <a:gd name="connsiteX0" fmla="*/ 0 w 1628775"/>
                <a:gd name="connsiteY0" fmla="*/ 1470250 h 1470250"/>
                <a:gd name="connsiteX1" fmla="*/ 133350 w 1628775"/>
                <a:gd name="connsiteY1" fmla="*/ 384400 h 1470250"/>
                <a:gd name="connsiteX2" fmla="*/ 257175 w 1628775"/>
                <a:gd name="connsiteY2" fmla="*/ 241525 h 1470250"/>
                <a:gd name="connsiteX3" fmla="*/ 280988 w 1628775"/>
                <a:gd name="connsiteY3" fmla="*/ 474888 h 1470250"/>
                <a:gd name="connsiteX4" fmla="*/ 319088 w 1628775"/>
                <a:gd name="connsiteY4" fmla="*/ 603475 h 1470250"/>
                <a:gd name="connsiteX5" fmla="*/ 414338 w 1628775"/>
                <a:gd name="connsiteY5" fmla="*/ 565375 h 1470250"/>
                <a:gd name="connsiteX6" fmla="*/ 504825 w 1628775"/>
                <a:gd name="connsiteY6" fmla="*/ 322488 h 1470250"/>
                <a:gd name="connsiteX7" fmla="*/ 552450 w 1628775"/>
                <a:gd name="connsiteY7" fmla="*/ 212950 h 1470250"/>
                <a:gd name="connsiteX8" fmla="*/ 604838 w 1628775"/>
                <a:gd name="connsiteY8" fmla="*/ 255813 h 1470250"/>
                <a:gd name="connsiteX9" fmla="*/ 595313 w 1628775"/>
                <a:gd name="connsiteY9" fmla="*/ 322488 h 1470250"/>
                <a:gd name="connsiteX10" fmla="*/ 638175 w 1628775"/>
                <a:gd name="connsiteY10" fmla="*/ 360588 h 1470250"/>
                <a:gd name="connsiteX11" fmla="*/ 776288 w 1628775"/>
                <a:gd name="connsiteY11" fmla="*/ 208188 h 1470250"/>
                <a:gd name="connsiteX12" fmla="*/ 814388 w 1628775"/>
                <a:gd name="connsiteY12" fmla="*/ 117700 h 1470250"/>
                <a:gd name="connsiteX13" fmla="*/ 847725 w 1628775"/>
                <a:gd name="connsiteY13" fmla="*/ 141513 h 1470250"/>
                <a:gd name="connsiteX14" fmla="*/ 904875 w 1628775"/>
                <a:gd name="connsiteY14" fmla="*/ 279625 h 1470250"/>
                <a:gd name="connsiteX15" fmla="*/ 938213 w 1628775"/>
                <a:gd name="connsiteY15" fmla="*/ 293913 h 1470250"/>
                <a:gd name="connsiteX16" fmla="*/ 1057275 w 1628775"/>
                <a:gd name="connsiteY16" fmla="*/ 122463 h 1470250"/>
                <a:gd name="connsiteX17" fmla="*/ 1119188 w 1628775"/>
                <a:gd name="connsiteY17" fmla="*/ 79600 h 1470250"/>
                <a:gd name="connsiteX18" fmla="*/ 1166813 w 1628775"/>
                <a:gd name="connsiteY18" fmla="*/ 198663 h 1470250"/>
                <a:gd name="connsiteX19" fmla="*/ 1209675 w 1628775"/>
                <a:gd name="connsiteY19" fmla="*/ 236763 h 1470250"/>
                <a:gd name="connsiteX20" fmla="*/ 1319213 w 1628775"/>
                <a:gd name="connsiteY20" fmla="*/ 174850 h 1470250"/>
                <a:gd name="connsiteX21" fmla="*/ 1381125 w 1628775"/>
                <a:gd name="connsiteY21" fmla="*/ 31975 h 1470250"/>
                <a:gd name="connsiteX22" fmla="*/ 1443038 w 1628775"/>
                <a:gd name="connsiteY22" fmla="*/ 8163 h 1470250"/>
                <a:gd name="connsiteX23" fmla="*/ 1476375 w 1628775"/>
                <a:gd name="connsiteY23" fmla="*/ 141513 h 1470250"/>
                <a:gd name="connsiteX24" fmla="*/ 1566863 w 1628775"/>
                <a:gd name="connsiteY24" fmla="*/ 155800 h 1470250"/>
                <a:gd name="connsiteX25" fmla="*/ 1628775 w 1628775"/>
                <a:gd name="connsiteY25" fmla="*/ 122463 h 1470250"/>
                <a:gd name="connsiteX0" fmla="*/ 0 w 1628775"/>
                <a:gd name="connsiteY0" fmla="*/ 1470250 h 1470250"/>
                <a:gd name="connsiteX1" fmla="*/ 133350 w 1628775"/>
                <a:gd name="connsiteY1" fmla="*/ 384400 h 1470250"/>
                <a:gd name="connsiteX2" fmla="*/ 257175 w 1628775"/>
                <a:gd name="connsiteY2" fmla="*/ 241525 h 1470250"/>
                <a:gd name="connsiteX3" fmla="*/ 280988 w 1628775"/>
                <a:gd name="connsiteY3" fmla="*/ 474888 h 1470250"/>
                <a:gd name="connsiteX4" fmla="*/ 319088 w 1628775"/>
                <a:gd name="connsiteY4" fmla="*/ 603475 h 1470250"/>
                <a:gd name="connsiteX5" fmla="*/ 414338 w 1628775"/>
                <a:gd name="connsiteY5" fmla="*/ 565375 h 1470250"/>
                <a:gd name="connsiteX6" fmla="*/ 504825 w 1628775"/>
                <a:gd name="connsiteY6" fmla="*/ 322488 h 1470250"/>
                <a:gd name="connsiteX7" fmla="*/ 552450 w 1628775"/>
                <a:gd name="connsiteY7" fmla="*/ 212950 h 1470250"/>
                <a:gd name="connsiteX8" fmla="*/ 585788 w 1628775"/>
                <a:gd name="connsiteY8" fmla="*/ 253431 h 1470250"/>
                <a:gd name="connsiteX9" fmla="*/ 595313 w 1628775"/>
                <a:gd name="connsiteY9" fmla="*/ 322488 h 1470250"/>
                <a:gd name="connsiteX10" fmla="*/ 638175 w 1628775"/>
                <a:gd name="connsiteY10" fmla="*/ 360588 h 1470250"/>
                <a:gd name="connsiteX11" fmla="*/ 776288 w 1628775"/>
                <a:gd name="connsiteY11" fmla="*/ 208188 h 1470250"/>
                <a:gd name="connsiteX12" fmla="*/ 814388 w 1628775"/>
                <a:gd name="connsiteY12" fmla="*/ 117700 h 1470250"/>
                <a:gd name="connsiteX13" fmla="*/ 847725 w 1628775"/>
                <a:gd name="connsiteY13" fmla="*/ 141513 h 1470250"/>
                <a:gd name="connsiteX14" fmla="*/ 904875 w 1628775"/>
                <a:gd name="connsiteY14" fmla="*/ 279625 h 1470250"/>
                <a:gd name="connsiteX15" fmla="*/ 938213 w 1628775"/>
                <a:gd name="connsiteY15" fmla="*/ 293913 h 1470250"/>
                <a:gd name="connsiteX16" fmla="*/ 1057275 w 1628775"/>
                <a:gd name="connsiteY16" fmla="*/ 122463 h 1470250"/>
                <a:gd name="connsiteX17" fmla="*/ 1119188 w 1628775"/>
                <a:gd name="connsiteY17" fmla="*/ 79600 h 1470250"/>
                <a:gd name="connsiteX18" fmla="*/ 1166813 w 1628775"/>
                <a:gd name="connsiteY18" fmla="*/ 198663 h 1470250"/>
                <a:gd name="connsiteX19" fmla="*/ 1209675 w 1628775"/>
                <a:gd name="connsiteY19" fmla="*/ 236763 h 1470250"/>
                <a:gd name="connsiteX20" fmla="*/ 1319213 w 1628775"/>
                <a:gd name="connsiteY20" fmla="*/ 174850 h 1470250"/>
                <a:gd name="connsiteX21" fmla="*/ 1381125 w 1628775"/>
                <a:gd name="connsiteY21" fmla="*/ 31975 h 1470250"/>
                <a:gd name="connsiteX22" fmla="*/ 1443038 w 1628775"/>
                <a:gd name="connsiteY22" fmla="*/ 8163 h 1470250"/>
                <a:gd name="connsiteX23" fmla="*/ 1476375 w 1628775"/>
                <a:gd name="connsiteY23" fmla="*/ 141513 h 1470250"/>
                <a:gd name="connsiteX24" fmla="*/ 1566863 w 1628775"/>
                <a:gd name="connsiteY24" fmla="*/ 155800 h 1470250"/>
                <a:gd name="connsiteX25" fmla="*/ 1628775 w 1628775"/>
                <a:gd name="connsiteY25" fmla="*/ 122463 h 1470250"/>
                <a:gd name="connsiteX0" fmla="*/ 0 w 1628775"/>
                <a:gd name="connsiteY0" fmla="*/ 1470250 h 1470250"/>
                <a:gd name="connsiteX1" fmla="*/ 133350 w 1628775"/>
                <a:gd name="connsiteY1" fmla="*/ 384400 h 1470250"/>
                <a:gd name="connsiteX2" fmla="*/ 257175 w 1628775"/>
                <a:gd name="connsiteY2" fmla="*/ 241525 h 1470250"/>
                <a:gd name="connsiteX3" fmla="*/ 280988 w 1628775"/>
                <a:gd name="connsiteY3" fmla="*/ 474888 h 1470250"/>
                <a:gd name="connsiteX4" fmla="*/ 319088 w 1628775"/>
                <a:gd name="connsiteY4" fmla="*/ 603475 h 1470250"/>
                <a:gd name="connsiteX5" fmla="*/ 414338 w 1628775"/>
                <a:gd name="connsiteY5" fmla="*/ 565375 h 1470250"/>
                <a:gd name="connsiteX6" fmla="*/ 504825 w 1628775"/>
                <a:gd name="connsiteY6" fmla="*/ 322488 h 1470250"/>
                <a:gd name="connsiteX7" fmla="*/ 566737 w 1628775"/>
                <a:gd name="connsiteY7" fmla="*/ 201044 h 1470250"/>
                <a:gd name="connsiteX8" fmla="*/ 585788 w 1628775"/>
                <a:gd name="connsiteY8" fmla="*/ 253431 h 1470250"/>
                <a:gd name="connsiteX9" fmla="*/ 595313 w 1628775"/>
                <a:gd name="connsiteY9" fmla="*/ 322488 h 1470250"/>
                <a:gd name="connsiteX10" fmla="*/ 638175 w 1628775"/>
                <a:gd name="connsiteY10" fmla="*/ 360588 h 1470250"/>
                <a:gd name="connsiteX11" fmla="*/ 776288 w 1628775"/>
                <a:gd name="connsiteY11" fmla="*/ 208188 h 1470250"/>
                <a:gd name="connsiteX12" fmla="*/ 814388 w 1628775"/>
                <a:gd name="connsiteY12" fmla="*/ 117700 h 1470250"/>
                <a:gd name="connsiteX13" fmla="*/ 847725 w 1628775"/>
                <a:gd name="connsiteY13" fmla="*/ 141513 h 1470250"/>
                <a:gd name="connsiteX14" fmla="*/ 904875 w 1628775"/>
                <a:gd name="connsiteY14" fmla="*/ 279625 h 1470250"/>
                <a:gd name="connsiteX15" fmla="*/ 938213 w 1628775"/>
                <a:gd name="connsiteY15" fmla="*/ 293913 h 1470250"/>
                <a:gd name="connsiteX16" fmla="*/ 1057275 w 1628775"/>
                <a:gd name="connsiteY16" fmla="*/ 122463 h 1470250"/>
                <a:gd name="connsiteX17" fmla="*/ 1119188 w 1628775"/>
                <a:gd name="connsiteY17" fmla="*/ 79600 h 1470250"/>
                <a:gd name="connsiteX18" fmla="*/ 1166813 w 1628775"/>
                <a:gd name="connsiteY18" fmla="*/ 198663 h 1470250"/>
                <a:gd name="connsiteX19" fmla="*/ 1209675 w 1628775"/>
                <a:gd name="connsiteY19" fmla="*/ 236763 h 1470250"/>
                <a:gd name="connsiteX20" fmla="*/ 1319213 w 1628775"/>
                <a:gd name="connsiteY20" fmla="*/ 174850 h 1470250"/>
                <a:gd name="connsiteX21" fmla="*/ 1381125 w 1628775"/>
                <a:gd name="connsiteY21" fmla="*/ 31975 h 1470250"/>
                <a:gd name="connsiteX22" fmla="*/ 1443038 w 1628775"/>
                <a:gd name="connsiteY22" fmla="*/ 8163 h 1470250"/>
                <a:gd name="connsiteX23" fmla="*/ 1476375 w 1628775"/>
                <a:gd name="connsiteY23" fmla="*/ 141513 h 1470250"/>
                <a:gd name="connsiteX24" fmla="*/ 1566863 w 1628775"/>
                <a:gd name="connsiteY24" fmla="*/ 155800 h 1470250"/>
                <a:gd name="connsiteX25" fmla="*/ 1628775 w 1628775"/>
                <a:gd name="connsiteY25" fmla="*/ 122463 h 1470250"/>
                <a:gd name="connsiteX0" fmla="*/ 0 w 1628775"/>
                <a:gd name="connsiteY0" fmla="*/ 1470250 h 1470250"/>
                <a:gd name="connsiteX1" fmla="*/ 133350 w 1628775"/>
                <a:gd name="connsiteY1" fmla="*/ 384400 h 1470250"/>
                <a:gd name="connsiteX2" fmla="*/ 257175 w 1628775"/>
                <a:gd name="connsiteY2" fmla="*/ 241525 h 1470250"/>
                <a:gd name="connsiteX3" fmla="*/ 280988 w 1628775"/>
                <a:gd name="connsiteY3" fmla="*/ 474888 h 1470250"/>
                <a:gd name="connsiteX4" fmla="*/ 319088 w 1628775"/>
                <a:gd name="connsiteY4" fmla="*/ 603475 h 1470250"/>
                <a:gd name="connsiteX5" fmla="*/ 414338 w 1628775"/>
                <a:gd name="connsiteY5" fmla="*/ 565375 h 1470250"/>
                <a:gd name="connsiteX6" fmla="*/ 504825 w 1628775"/>
                <a:gd name="connsiteY6" fmla="*/ 322488 h 1470250"/>
                <a:gd name="connsiteX7" fmla="*/ 566737 w 1628775"/>
                <a:gd name="connsiteY7" fmla="*/ 201044 h 1470250"/>
                <a:gd name="connsiteX8" fmla="*/ 585788 w 1628775"/>
                <a:gd name="connsiteY8" fmla="*/ 253431 h 1470250"/>
                <a:gd name="connsiteX9" fmla="*/ 595313 w 1628775"/>
                <a:gd name="connsiteY9" fmla="*/ 322488 h 1470250"/>
                <a:gd name="connsiteX10" fmla="*/ 638175 w 1628775"/>
                <a:gd name="connsiteY10" fmla="*/ 360588 h 1470250"/>
                <a:gd name="connsiteX11" fmla="*/ 776288 w 1628775"/>
                <a:gd name="connsiteY11" fmla="*/ 208188 h 1470250"/>
                <a:gd name="connsiteX12" fmla="*/ 814388 w 1628775"/>
                <a:gd name="connsiteY12" fmla="*/ 117700 h 1470250"/>
                <a:gd name="connsiteX13" fmla="*/ 847725 w 1628775"/>
                <a:gd name="connsiteY13" fmla="*/ 141513 h 1470250"/>
                <a:gd name="connsiteX14" fmla="*/ 904875 w 1628775"/>
                <a:gd name="connsiteY14" fmla="*/ 279625 h 1470250"/>
                <a:gd name="connsiteX15" fmla="*/ 938213 w 1628775"/>
                <a:gd name="connsiteY15" fmla="*/ 293913 h 1470250"/>
                <a:gd name="connsiteX16" fmla="*/ 1057275 w 1628775"/>
                <a:gd name="connsiteY16" fmla="*/ 122463 h 1470250"/>
                <a:gd name="connsiteX17" fmla="*/ 1119188 w 1628775"/>
                <a:gd name="connsiteY17" fmla="*/ 79600 h 1470250"/>
                <a:gd name="connsiteX18" fmla="*/ 1166813 w 1628775"/>
                <a:gd name="connsiteY18" fmla="*/ 198663 h 1470250"/>
                <a:gd name="connsiteX19" fmla="*/ 1209675 w 1628775"/>
                <a:gd name="connsiteY19" fmla="*/ 236763 h 1470250"/>
                <a:gd name="connsiteX20" fmla="*/ 1319213 w 1628775"/>
                <a:gd name="connsiteY20" fmla="*/ 174850 h 1470250"/>
                <a:gd name="connsiteX21" fmla="*/ 1381125 w 1628775"/>
                <a:gd name="connsiteY21" fmla="*/ 31975 h 1470250"/>
                <a:gd name="connsiteX22" fmla="*/ 1443038 w 1628775"/>
                <a:gd name="connsiteY22" fmla="*/ 8163 h 1470250"/>
                <a:gd name="connsiteX23" fmla="*/ 1476375 w 1628775"/>
                <a:gd name="connsiteY23" fmla="*/ 141513 h 1470250"/>
                <a:gd name="connsiteX24" fmla="*/ 1566863 w 1628775"/>
                <a:gd name="connsiteY24" fmla="*/ 155800 h 1470250"/>
                <a:gd name="connsiteX25" fmla="*/ 1628775 w 1628775"/>
                <a:gd name="connsiteY25" fmla="*/ 122463 h 1470250"/>
                <a:gd name="connsiteX0" fmla="*/ 0 w 1628775"/>
                <a:gd name="connsiteY0" fmla="*/ 1470250 h 1470250"/>
                <a:gd name="connsiteX1" fmla="*/ 133350 w 1628775"/>
                <a:gd name="connsiteY1" fmla="*/ 384400 h 1470250"/>
                <a:gd name="connsiteX2" fmla="*/ 257175 w 1628775"/>
                <a:gd name="connsiteY2" fmla="*/ 241525 h 1470250"/>
                <a:gd name="connsiteX3" fmla="*/ 280988 w 1628775"/>
                <a:gd name="connsiteY3" fmla="*/ 474888 h 1470250"/>
                <a:gd name="connsiteX4" fmla="*/ 319088 w 1628775"/>
                <a:gd name="connsiteY4" fmla="*/ 603475 h 1470250"/>
                <a:gd name="connsiteX5" fmla="*/ 414338 w 1628775"/>
                <a:gd name="connsiteY5" fmla="*/ 565375 h 1470250"/>
                <a:gd name="connsiteX6" fmla="*/ 504825 w 1628775"/>
                <a:gd name="connsiteY6" fmla="*/ 322488 h 1470250"/>
                <a:gd name="connsiteX7" fmla="*/ 566737 w 1628775"/>
                <a:gd name="connsiteY7" fmla="*/ 201044 h 1470250"/>
                <a:gd name="connsiteX8" fmla="*/ 585788 w 1628775"/>
                <a:gd name="connsiteY8" fmla="*/ 253431 h 1470250"/>
                <a:gd name="connsiteX9" fmla="*/ 595313 w 1628775"/>
                <a:gd name="connsiteY9" fmla="*/ 322488 h 1470250"/>
                <a:gd name="connsiteX10" fmla="*/ 638175 w 1628775"/>
                <a:gd name="connsiteY10" fmla="*/ 360588 h 1470250"/>
                <a:gd name="connsiteX11" fmla="*/ 776288 w 1628775"/>
                <a:gd name="connsiteY11" fmla="*/ 208188 h 1470250"/>
                <a:gd name="connsiteX12" fmla="*/ 814388 w 1628775"/>
                <a:gd name="connsiteY12" fmla="*/ 117700 h 1470250"/>
                <a:gd name="connsiteX13" fmla="*/ 847725 w 1628775"/>
                <a:gd name="connsiteY13" fmla="*/ 141513 h 1470250"/>
                <a:gd name="connsiteX14" fmla="*/ 904875 w 1628775"/>
                <a:gd name="connsiteY14" fmla="*/ 279625 h 1470250"/>
                <a:gd name="connsiteX15" fmla="*/ 938213 w 1628775"/>
                <a:gd name="connsiteY15" fmla="*/ 293913 h 1470250"/>
                <a:gd name="connsiteX16" fmla="*/ 1057275 w 1628775"/>
                <a:gd name="connsiteY16" fmla="*/ 122463 h 1470250"/>
                <a:gd name="connsiteX17" fmla="*/ 1119188 w 1628775"/>
                <a:gd name="connsiteY17" fmla="*/ 79600 h 1470250"/>
                <a:gd name="connsiteX18" fmla="*/ 1166813 w 1628775"/>
                <a:gd name="connsiteY18" fmla="*/ 198663 h 1470250"/>
                <a:gd name="connsiteX19" fmla="*/ 1209675 w 1628775"/>
                <a:gd name="connsiteY19" fmla="*/ 236763 h 1470250"/>
                <a:gd name="connsiteX20" fmla="*/ 1319213 w 1628775"/>
                <a:gd name="connsiteY20" fmla="*/ 174850 h 1470250"/>
                <a:gd name="connsiteX21" fmla="*/ 1381125 w 1628775"/>
                <a:gd name="connsiteY21" fmla="*/ 31975 h 1470250"/>
                <a:gd name="connsiteX22" fmla="*/ 1443038 w 1628775"/>
                <a:gd name="connsiteY22" fmla="*/ 8163 h 1470250"/>
                <a:gd name="connsiteX23" fmla="*/ 1476375 w 1628775"/>
                <a:gd name="connsiteY23" fmla="*/ 141513 h 1470250"/>
                <a:gd name="connsiteX24" fmla="*/ 1566863 w 1628775"/>
                <a:gd name="connsiteY24" fmla="*/ 155800 h 1470250"/>
                <a:gd name="connsiteX25" fmla="*/ 1628775 w 1628775"/>
                <a:gd name="connsiteY25" fmla="*/ 122463 h 1470250"/>
                <a:gd name="connsiteX0" fmla="*/ 0 w 1628775"/>
                <a:gd name="connsiteY0" fmla="*/ 1470250 h 1470250"/>
                <a:gd name="connsiteX1" fmla="*/ 133350 w 1628775"/>
                <a:gd name="connsiteY1" fmla="*/ 384400 h 1470250"/>
                <a:gd name="connsiteX2" fmla="*/ 257175 w 1628775"/>
                <a:gd name="connsiteY2" fmla="*/ 241525 h 1470250"/>
                <a:gd name="connsiteX3" fmla="*/ 280988 w 1628775"/>
                <a:gd name="connsiteY3" fmla="*/ 474888 h 1470250"/>
                <a:gd name="connsiteX4" fmla="*/ 319088 w 1628775"/>
                <a:gd name="connsiteY4" fmla="*/ 603475 h 1470250"/>
                <a:gd name="connsiteX5" fmla="*/ 414338 w 1628775"/>
                <a:gd name="connsiteY5" fmla="*/ 565375 h 1470250"/>
                <a:gd name="connsiteX6" fmla="*/ 504825 w 1628775"/>
                <a:gd name="connsiteY6" fmla="*/ 322488 h 1470250"/>
                <a:gd name="connsiteX7" fmla="*/ 566737 w 1628775"/>
                <a:gd name="connsiteY7" fmla="*/ 201044 h 1470250"/>
                <a:gd name="connsiteX8" fmla="*/ 585788 w 1628775"/>
                <a:gd name="connsiteY8" fmla="*/ 253431 h 1470250"/>
                <a:gd name="connsiteX9" fmla="*/ 595313 w 1628775"/>
                <a:gd name="connsiteY9" fmla="*/ 322488 h 1470250"/>
                <a:gd name="connsiteX10" fmla="*/ 638175 w 1628775"/>
                <a:gd name="connsiteY10" fmla="*/ 360588 h 1470250"/>
                <a:gd name="connsiteX11" fmla="*/ 762000 w 1628775"/>
                <a:gd name="connsiteY11" fmla="*/ 196281 h 1470250"/>
                <a:gd name="connsiteX12" fmla="*/ 814388 w 1628775"/>
                <a:gd name="connsiteY12" fmla="*/ 117700 h 1470250"/>
                <a:gd name="connsiteX13" fmla="*/ 847725 w 1628775"/>
                <a:gd name="connsiteY13" fmla="*/ 141513 h 1470250"/>
                <a:gd name="connsiteX14" fmla="*/ 904875 w 1628775"/>
                <a:gd name="connsiteY14" fmla="*/ 279625 h 1470250"/>
                <a:gd name="connsiteX15" fmla="*/ 938213 w 1628775"/>
                <a:gd name="connsiteY15" fmla="*/ 293913 h 1470250"/>
                <a:gd name="connsiteX16" fmla="*/ 1057275 w 1628775"/>
                <a:gd name="connsiteY16" fmla="*/ 122463 h 1470250"/>
                <a:gd name="connsiteX17" fmla="*/ 1119188 w 1628775"/>
                <a:gd name="connsiteY17" fmla="*/ 79600 h 1470250"/>
                <a:gd name="connsiteX18" fmla="*/ 1166813 w 1628775"/>
                <a:gd name="connsiteY18" fmla="*/ 198663 h 1470250"/>
                <a:gd name="connsiteX19" fmla="*/ 1209675 w 1628775"/>
                <a:gd name="connsiteY19" fmla="*/ 236763 h 1470250"/>
                <a:gd name="connsiteX20" fmla="*/ 1319213 w 1628775"/>
                <a:gd name="connsiteY20" fmla="*/ 174850 h 1470250"/>
                <a:gd name="connsiteX21" fmla="*/ 1381125 w 1628775"/>
                <a:gd name="connsiteY21" fmla="*/ 31975 h 1470250"/>
                <a:gd name="connsiteX22" fmla="*/ 1443038 w 1628775"/>
                <a:gd name="connsiteY22" fmla="*/ 8163 h 1470250"/>
                <a:gd name="connsiteX23" fmla="*/ 1476375 w 1628775"/>
                <a:gd name="connsiteY23" fmla="*/ 141513 h 1470250"/>
                <a:gd name="connsiteX24" fmla="*/ 1566863 w 1628775"/>
                <a:gd name="connsiteY24" fmla="*/ 155800 h 1470250"/>
                <a:gd name="connsiteX25" fmla="*/ 1628775 w 1628775"/>
                <a:gd name="connsiteY25" fmla="*/ 122463 h 1470250"/>
                <a:gd name="connsiteX0" fmla="*/ 0 w 1628775"/>
                <a:gd name="connsiteY0" fmla="*/ 1470250 h 1470250"/>
                <a:gd name="connsiteX1" fmla="*/ 133350 w 1628775"/>
                <a:gd name="connsiteY1" fmla="*/ 384400 h 1470250"/>
                <a:gd name="connsiteX2" fmla="*/ 257175 w 1628775"/>
                <a:gd name="connsiteY2" fmla="*/ 241525 h 1470250"/>
                <a:gd name="connsiteX3" fmla="*/ 280988 w 1628775"/>
                <a:gd name="connsiteY3" fmla="*/ 474888 h 1470250"/>
                <a:gd name="connsiteX4" fmla="*/ 319088 w 1628775"/>
                <a:gd name="connsiteY4" fmla="*/ 603475 h 1470250"/>
                <a:gd name="connsiteX5" fmla="*/ 414338 w 1628775"/>
                <a:gd name="connsiteY5" fmla="*/ 565375 h 1470250"/>
                <a:gd name="connsiteX6" fmla="*/ 504825 w 1628775"/>
                <a:gd name="connsiteY6" fmla="*/ 322488 h 1470250"/>
                <a:gd name="connsiteX7" fmla="*/ 566737 w 1628775"/>
                <a:gd name="connsiteY7" fmla="*/ 201044 h 1470250"/>
                <a:gd name="connsiteX8" fmla="*/ 585788 w 1628775"/>
                <a:gd name="connsiteY8" fmla="*/ 253431 h 1470250"/>
                <a:gd name="connsiteX9" fmla="*/ 595313 w 1628775"/>
                <a:gd name="connsiteY9" fmla="*/ 322488 h 1470250"/>
                <a:gd name="connsiteX10" fmla="*/ 638175 w 1628775"/>
                <a:gd name="connsiteY10" fmla="*/ 360588 h 1470250"/>
                <a:gd name="connsiteX11" fmla="*/ 762000 w 1628775"/>
                <a:gd name="connsiteY11" fmla="*/ 232000 h 1470250"/>
                <a:gd name="connsiteX12" fmla="*/ 814388 w 1628775"/>
                <a:gd name="connsiteY12" fmla="*/ 117700 h 1470250"/>
                <a:gd name="connsiteX13" fmla="*/ 847725 w 1628775"/>
                <a:gd name="connsiteY13" fmla="*/ 141513 h 1470250"/>
                <a:gd name="connsiteX14" fmla="*/ 904875 w 1628775"/>
                <a:gd name="connsiteY14" fmla="*/ 279625 h 1470250"/>
                <a:gd name="connsiteX15" fmla="*/ 938213 w 1628775"/>
                <a:gd name="connsiteY15" fmla="*/ 293913 h 1470250"/>
                <a:gd name="connsiteX16" fmla="*/ 1057275 w 1628775"/>
                <a:gd name="connsiteY16" fmla="*/ 122463 h 1470250"/>
                <a:gd name="connsiteX17" fmla="*/ 1119188 w 1628775"/>
                <a:gd name="connsiteY17" fmla="*/ 79600 h 1470250"/>
                <a:gd name="connsiteX18" fmla="*/ 1166813 w 1628775"/>
                <a:gd name="connsiteY18" fmla="*/ 198663 h 1470250"/>
                <a:gd name="connsiteX19" fmla="*/ 1209675 w 1628775"/>
                <a:gd name="connsiteY19" fmla="*/ 236763 h 1470250"/>
                <a:gd name="connsiteX20" fmla="*/ 1319213 w 1628775"/>
                <a:gd name="connsiteY20" fmla="*/ 174850 h 1470250"/>
                <a:gd name="connsiteX21" fmla="*/ 1381125 w 1628775"/>
                <a:gd name="connsiteY21" fmla="*/ 31975 h 1470250"/>
                <a:gd name="connsiteX22" fmla="*/ 1443038 w 1628775"/>
                <a:gd name="connsiteY22" fmla="*/ 8163 h 1470250"/>
                <a:gd name="connsiteX23" fmla="*/ 1476375 w 1628775"/>
                <a:gd name="connsiteY23" fmla="*/ 141513 h 1470250"/>
                <a:gd name="connsiteX24" fmla="*/ 1566863 w 1628775"/>
                <a:gd name="connsiteY24" fmla="*/ 155800 h 1470250"/>
                <a:gd name="connsiteX25" fmla="*/ 1628775 w 1628775"/>
                <a:gd name="connsiteY25" fmla="*/ 122463 h 1470250"/>
                <a:gd name="connsiteX0" fmla="*/ 0 w 1628775"/>
                <a:gd name="connsiteY0" fmla="*/ 1470250 h 1470250"/>
                <a:gd name="connsiteX1" fmla="*/ 133350 w 1628775"/>
                <a:gd name="connsiteY1" fmla="*/ 384400 h 1470250"/>
                <a:gd name="connsiteX2" fmla="*/ 257175 w 1628775"/>
                <a:gd name="connsiteY2" fmla="*/ 241525 h 1470250"/>
                <a:gd name="connsiteX3" fmla="*/ 280988 w 1628775"/>
                <a:gd name="connsiteY3" fmla="*/ 474888 h 1470250"/>
                <a:gd name="connsiteX4" fmla="*/ 319088 w 1628775"/>
                <a:gd name="connsiteY4" fmla="*/ 603475 h 1470250"/>
                <a:gd name="connsiteX5" fmla="*/ 414338 w 1628775"/>
                <a:gd name="connsiteY5" fmla="*/ 565375 h 1470250"/>
                <a:gd name="connsiteX6" fmla="*/ 504825 w 1628775"/>
                <a:gd name="connsiteY6" fmla="*/ 322488 h 1470250"/>
                <a:gd name="connsiteX7" fmla="*/ 566737 w 1628775"/>
                <a:gd name="connsiteY7" fmla="*/ 201044 h 1470250"/>
                <a:gd name="connsiteX8" fmla="*/ 585788 w 1628775"/>
                <a:gd name="connsiteY8" fmla="*/ 253431 h 1470250"/>
                <a:gd name="connsiteX9" fmla="*/ 595313 w 1628775"/>
                <a:gd name="connsiteY9" fmla="*/ 322488 h 1470250"/>
                <a:gd name="connsiteX10" fmla="*/ 671512 w 1628775"/>
                <a:gd name="connsiteY10" fmla="*/ 355825 h 1470250"/>
                <a:gd name="connsiteX11" fmla="*/ 762000 w 1628775"/>
                <a:gd name="connsiteY11" fmla="*/ 232000 h 1470250"/>
                <a:gd name="connsiteX12" fmla="*/ 814388 w 1628775"/>
                <a:gd name="connsiteY12" fmla="*/ 117700 h 1470250"/>
                <a:gd name="connsiteX13" fmla="*/ 847725 w 1628775"/>
                <a:gd name="connsiteY13" fmla="*/ 141513 h 1470250"/>
                <a:gd name="connsiteX14" fmla="*/ 904875 w 1628775"/>
                <a:gd name="connsiteY14" fmla="*/ 279625 h 1470250"/>
                <a:gd name="connsiteX15" fmla="*/ 938213 w 1628775"/>
                <a:gd name="connsiteY15" fmla="*/ 293913 h 1470250"/>
                <a:gd name="connsiteX16" fmla="*/ 1057275 w 1628775"/>
                <a:gd name="connsiteY16" fmla="*/ 122463 h 1470250"/>
                <a:gd name="connsiteX17" fmla="*/ 1119188 w 1628775"/>
                <a:gd name="connsiteY17" fmla="*/ 79600 h 1470250"/>
                <a:gd name="connsiteX18" fmla="*/ 1166813 w 1628775"/>
                <a:gd name="connsiteY18" fmla="*/ 198663 h 1470250"/>
                <a:gd name="connsiteX19" fmla="*/ 1209675 w 1628775"/>
                <a:gd name="connsiteY19" fmla="*/ 236763 h 1470250"/>
                <a:gd name="connsiteX20" fmla="*/ 1319213 w 1628775"/>
                <a:gd name="connsiteY20" fmla="*/ 174850 h 1470250"/>
                <a:gd name="connsiteX21" fmla="*/ 1381125 w 1628775"/>
                <a:gd name="connsiteY21" fmla="*/ 31975 h 1470250"/>
                <a:gd name="connsiteX22" fmla="*/ 1443038 w 1628775"/>
                <a:gd name="connsiteY22" fmla="*/ 8163 h 1470250"/>
                <a:gd name="connsiteX23" fmla="*/ 1476375 w 1628775"/>
                <a:gd name="connsiteY23" fmla="*/ 141513 h 1470250"/>
                <a:gd name="connsiteX24" fmla="*/ 1566863 w 1628775"/>
                <a:gd name="connsiteY24" fmla="*/ 155800 h 1470250"/>
                <a:gd name="connsiteX25" fmla="*/ 1628775 w 1628775"/>
                <a:gd name="connsiteY25" fmla="*/ 122463 h 1470250"/>
                <a:gd name="connsiteX0" fmla="*/ 0 w 1628775"/>
                <a:gd name="connsiteY0" fmla="*/ 1470250 h 1470250"/>
                <a:gd name="connsiteX1" fmla="*/ 133350 w 1628775"/>
                <a:gd name="connsiteY1" fmla="*/ 384400 h 1470250"/>
                <a:gd name="connsiteX2" fmla="*/ 257175 w 1628775"/>
                <a:gd name="connsiteY2" fmla="*/ 241525 h 1470250"/>
                <a:gd name="connsiteX3" fmla="*/ 280988 w 1628775"/>
                <a:gd name="connsiteY3" fmla="*/ 474888 h 1470250"/>
                <a:gd name="connsiteX4" fmla="*/ 319088 w 1628775"/>
                <a:gd name="connsiteY4" fmla="*/ 603475 h 1470250"/>
                <a:gd name="connsiteX5" fmla="*/ 414338 w 1628775"/>
                <a:gd name="connsiteY5" fmla="*/ 565375 h 1470250"/>
                <a:gd name="connsiteX6" fmla="*/ 504825 w 1628775"/>
                <a:gd name="connsiteY6" fmla="*/ 322488 h 1470250"/>
                <a:gd name="connsiteX7" fmla="*/ 566737 w 1628775"/>
                <a:gd name="connsiteY7" fmla="*/ 201044 h 1470250"/>
                <a:gd name="connsiteX8" fmla="*/ 585788 w 1628775"/>
                <a:gd name="connsiteY8" fmla="*/ 253431 h 1470250"/>
                <a:gd name="connsiteX9" fmla="*/ 595313 w 1628775"/>
                <a:gd name="connsiteY9" fmla="*/ 322488 h 1470250"/>
                <a:gd name="connsiteX10" fmla="*/ 652462 w 1628775"/>
                <a:gd name="connsiteY10" fmla="*/ 367731 h 1470250"/>
                <a:gd name="connsiteX11" fmla="*/ 762000 w 1628775"/>
                <a:gd name="connsiteY11" fmla="*/ 232000 h 1470250"/>
                <a:gd name="connsiteX12" fmla="*/ 814388 w 1628775"/>
                <a:gd name="connsiteY12" fmla="*/ 117700 h 1470250"/>
                <a:gd name="connsiteX13" fmla="*/ 847725 w 1628775"/>
                <a:gd name="connsiteY13" fmla="*/ 141513 h 1470250"/>
                <a:gd name="connsiteX14" fmla="*/ 904875 w 1628775"/>
                <a:gd name="connsiteY14" fmla="*/ 279625 h 1470250"/>
                <a:gd name="connsiteX15" fmla="*/ 938213 w 1628775"/>
                <a:gd name="connsiteY15" fmla="*/ 293913 h 1470250"/>
                <a:gd name="connsiteX16" fmla="*/ 1057275 w 1628775"/>
                <a:gd name="connsiteY16" fmla="*/ 122463 h 1470250"/>
                <a:gd name="connsiteX17" fmla="*/ 1119188 w 1628775"/>
                <a:gd name="connsiteY17" fmla="*/ 79600 h 1470250"/>
                <a:gd name="connsiteX18" fmla="*/ 1166813 w 1628775"/>
                <a:gd name="connsiteY18" fmla="*/ 198663 h 1470250"/>
                <a:gd name="connsiteX19" fmla="*/ 1209675 w 1628775"/>
                <a:gd name="connsiteY19" fmla="*/ 236763 h 1470250"/>
                <a:gd name="connsiteX20" fmla="*/ 1319213 w 1628775"/>
                <a:gd name="connsiteY20" fmla="*/ 174850 h 1470250"/>
                <a:gd name="connsiteX21" fmla="*/ 1381125 w 1628775"/>
                <a:gd name="connsiteY21" fmla="*/ 31975 h 1470250"/>
                <a:gd name="connsiteX22" fmla="*/ 1443038 w 1628775"/>
                <a:gd name="connsiteY22" fmla="*/ 8163 h 1470250"/>
                <a:gd name="connsiteX23" fmla="*/ 1476375 w 1628775"/>
                <a:gd name="connsiteY23" fmla="*/ 141513 h 1470250"/>
                <a:gd name="connsiteX24" fmla="*/ 1566863 w 1628775"/>
                <a:gd name="connsiteY24" fmla="*/ 155800 h 1470250"/>
                <a:gd name="connsiteX25" fmla="*/ 1628775 w 1628775"/>
                <a:gd name="connsiteY25" fmla="*/ 122463 h 1470250"/>
                <a:gd name="connsiteX0" fmla="*/ 0 w 1628775"/>
                <a:gd name="connsiteY0" fmla="*/ 1470250 h 1470250"/>
                <a:gd name="connsiteX1" fmla="*/ 133350 w 1628775"/>
                <a:gd name="connsiteY1" fmla="*/ 384400 h 1470250"/>
                <a:gd name="connsiteX2" fmla="*/ 257175 w 1628775"/>
                <a:gd name="connsiteY2" fmla="*/ 241525 h 1470250"/>
                <a:gd name="connsiteX3" fmla="*/ 280988 w 1628775"/>
                <a:gd name="connsiteY3" fmla="*/ 474888 h 1470250"/>
                <a:gd name="connsiteX4" fmla="*/ 319088 w 1628775"/>
                <a:gd name="connsiteY4" fmla="*/ 603475 h 1470250"/>
                <a:gd name="connsiteX5" fmla="*/ 414338 w 1628775"/>
                <a:gd name="connsiteY5" fmla="*/ 565375 h 1470250"/>
                <a:gd name="connsiteX6" fmla="*/ 504825 w 1628775"/>
                <a:gd name="connsiteY6" fmla="*/ 322488 h 1470250"/>
                <a:gd name="connsiteX7" fmla="*/ 566737 w 1628775"/>
                <a:gd name="connsiteY7" fmla="*/ 201044 h 1470250"/>
                <a:gd name="connsiteX8" fmla="*/ 585788 w 1628775"/>
                <a:gd name="connsiteY8" fmla="*/ 253431 h 1470250"/>
                <a:gd name="connsiteX9" fmla="*/ 595313 w 1628775"/>
                <a:gd name="connsiteY9" fmla="*/ 322488 h 1470250"/>
                <a:gd name="connsiteX10" fmla="*/ 652462 w 1628775"/>
                <a:gd name="connsiteY10" fmla="*/ 367731 h 1470250"/>
                <a:gd name="connsiteX11" fmla="*/ 762000 w 1628775"/>
                <a:gd name="connsiteY11" fmla="*/ 232000 h 1470250"/>
                <a:gd name="connsiteX12" fmla="*/ 814388 w 1628775"/>
                <a:gd name="connsiteY12" fmla="*/ 117700 h 1470250"/>
                <a:gd name="connsiteX13" fmla="*/ 847725 w 1628775"/>
                <a:gd name="connsiteY13" fmla="*/ 141513 h 1470250"/>
                <a:gd name="connsiteX14" fmla="*/ 904875 w 1628775"/>
                <a:gd name="connsiteY14" fmla="*/ 279625 h 1470250"/>
                <a:gd name="connsiteX15" fmla="*/ 966788 w 1628775"/>
                <a:gd name="connsiteY15" fmla="*/ 282007 h 1470250"/>
                <a:gd name="connsiteX16" fmla="*/ 1057275 w 1628775"/>
                <a:gd name="connsiteY16" fmla="*/ 122463 h 1470250"/>
                <a:gd name="connsiteX17" fmla="*/ 1119188 w 1628775"/>
                <a:gd name="connsiteY17" fmla="*/ 79600 h 1470250"/>
                <a:gd name="connsiteX18" fmla="*/ 1166813 w 1628775"/>
                <a:gd name="connsiteY18" fmla="*/ 198663 h 1470250"/>
                <a:gd name="connsiteX19" fmla="*/ 1209675 w 1628775"/>
                <a:gd name="connsiteY19" fmla="*/ 236763 h 1470250"/>
                <a:gd name="connsiteX20" fmla="*/ 1319213 w 1628775"/>
                <a:gd name="connsiteY20" fmla="*/ 174850 h 1470250"/>
                <a:gd name="connsiteX21" fmla="*/ 1381125 w 1628775"/>
                <a:gd name="connsiteY21" fmla="*/ 31975 h 1470250"/>
                <a:gd name="connsiteX22" fmla="*/ 1443038 w 1628775"/>
                <a:gd name="connsiteY22" fmla="*/ 8163 h 1470250"/>
                <a:gd name="connsiteX23" fmla="*/ 1476375 w 1628775"/>
                <a:gd name="connsiteY23" fmla="*/ 141513 h 1470250"/>
                <a:gd name="connsiteX24" fmla="*/ 1566863 w 1628775"/>
                <a:gd name="connsiteY24" fmla="*/ 155800 h 1470250"/>
                <a:gd name="connsiteX25" fmla="*/ 1628775 w 1628775"/>
                <a:gd name="connsiteY25" fmla="*/ 122463 h 1470250"/>
                <a:gd name="connsiteX0" fmla="*/ 0 w 1628775"/>
                <a:gd name="connsiteY0" fmla="*/ 1470250 h 1470250"/>
                <a:gd name="connsiteX1" fmla="*/ 133350 w 1628775"/>
                <a:gd name="connsiteY1" fmla="*/ 384400 h 1470250"/>
                <a:gd name="connsiteX2" fmla="*/ 257175 w 1628775"/>
                <a:gd name="connsiteY2" fmla="*/ 241525 h 1470250"/>
                <a:gd name="connsiteX3" fmla="*/ 280988 w 1628775"/>
                <a:gd name="connsiteY3" fmla="*/ 474888 h 1470250"/>
                <a:gd name="connsiteX4" fmla="*/ 319088 w 1628775"/>
                <a:gd name="connsiteY4" fmla="*/ 603475 h 1470250"/>
                <a:gd name="connsiteX5" fmla="*/ 414338 w 1628775"/>
                <a:gd name="connsiteY5" fmla="*/ 565375 h 1470250"/>
                <a:gd name="connsiteX6" fmla="*/ 504825 w 1628775"/>
                <a:gd name="connsiteY6" fmla="*/ 322488 h 1470250"/>
                <a:gd name="connsiteX7" fmla="*/ 566737 w 1628775"/>
                <a:gd name="connsiteY7" fmla="*/ 201044 h 1470250"/>
                <a:gd name="connsiteX8" fmla="*/ 585788 w 1628775"/>
                <a:gd name="connsiteY8" fmla="*/ 253431 h 1470250"/>
                <a:gd name="connsiteX9" fmla="*/ 595313 w 1628775"/>
                <a:gd name="connsiteY9" fmla="*/ 322488 h 1470250"/>
                <a:gd name="connsiteX10" fmla="*/ 652462 w 1628775"/>
                <a:gd name="connsiteY10" fmla="*/ 367731 h 1470250"/>
                <a:gd name="connsiteX11" fmla="*/ 762000 w 1628775"/>
                <a:gd name="connsiteY11" fmla="*/ 232000 h 1470250"/>
                <a:gd name="connsiteX12" fmla="*/ 814388 w 1628775"/>
                <a:gd name="connsiteY12" fmla="*/ 117700 h 1470250"/>
                <a:gd name="connsiteX13" fmla="*/ 847725 w 1628775"/>
                <a:gd name="connsiteY13" fmla="*/ 141513 h 1470250"/>
                <a:gd name="connsiteX14" fmla="*/ 904875 w 1628775"/>
                <a:gd name="connsiteY14" fmla="*/ 279625 h 1470250"/>
                <a:gd name="connsiteX15" fmla="*/ 966788 w 1628775"/>
                <a:gd name="connsiteY15" fmla="*/ 282007 h 1470250"/>
                <a:gd name="connsiteX16" fmla="*/ 1057275 w 1628775"/>
                <a:gd name="connsiteY16" fmla="*/ 122463 h 1470250"/>
                <a:gd name="connsiteX17" fmla="*/ 1131094 w 1628775"/>
                <a:gd name="connsiteY17" fmla="*/ 70075 h 1470250"/>
                <a:gd name="connsiteX18" fmla="*/ 1166813 w 1628775"/>
                <a:gd name="connsiteY18" fmla="*/ 198663 h 1470250"/>
                <a:gd name="connsiteX19" fmla="*/ 1209675 w 1628775"/>
                <a:gd name="connsiteY19" fmla="*/ 236763 h 1470250"/>
                <a:gd name="connsiteX20" fmla="*/ 1319213 w 1628775"/>
                <a:gd name="connsiteY20" fmla="*/ 174850 h 1470250"/>
                <a:gd name="connsiteX21" fmla="*/ 1381125 w 1628775"/>
                <a:gd name="connsiteY21" fmla="*/ 31975 h 1470250"/>
                <a:gd name="connsiteX22" fmla="*/ 1443038 w 1628775"/>
                <a:gd name="connsiteY22" fmla="*/ 8163 h 1470250"/>
                <a:gd name="connsiteX23" fmla="*/ 1476375 w 1628775"/>
                <a:gd name="connsiteY23" fmla="*/ 141513 h 1470250"/>
                <a:gd name="connsiteX24" fmla="*/ 1566863 w 1628775"/>
                <a:gd name="connsiteY24" fmla="*/ 155800 h 1470250"/>
                <a:gd name="connsiteX25" fmla="*/ 1628775 w 1628775"/>
                <a:gd name="connsiteY25" fmla="*/ 122463 h 1470250"/>
                <a:gd name="connsiteX0" fmla="*/ 0 w 1628775"/>
                <a:gd name="connsiteY0" fmla="*/ 1470250 h 1470250"/>
                <a:gd name="connsiteX1" fmla="*/ 133350 w 1628775"/>
                <a:gd name="connsiteY1" fmla="*/ 384400 h 1470250"/>
                <a:gd name="connsiteX2" fmla="*/ 257175 w 1628775"/>
                <a:gd name="connsiteY2" fmla="*/ 241525 h 1470250"/>
                <a:gd name="connsiteX3" fmla="*/ 280988 w 1628775"/>
                <a:gd name="connsiteY3" fmla="*/ 474888 h 1470250"/>
                <a:gd name="connsiteX4" fmla="*/ 319088 w 1628775"/>
                <a:gd name="connsiteY4" fmla="*/ 603475 h 1470250"/>
                <a:gd name="connsiteX5" fmla="*/ 414338 w 1628775"/>
                <a:gd name="connsiteY5" fmla="*/ 565375 h 1470250"/>
                <a:gd name="connsiteX6" fmla="*/ 504825 w 1628775"/>
                <a:gd name="connsiteY6" fmla="*/ 322488 h 1470250"/>
                <a:gd name="connsiteX7" fmla="*/ 566737 w 1628775"/>
                <a:gd name="connsiteY7" fmla="*/ 201044 h 1470250"/>
                <a:gd name="connsiteX8" fmla="*/ 585788 w 1628775"/>
                <a:gd name="connsiteY8" fmla="*/ 253431 h 1470250"/>
                <a:gd name="connsiteX9" fmla="*/ 595313 w 1628775"/>
                <a:gd name="connsiteY9" fmla="*/ 322488 h 1470250"/>
                <a:gd name="connsiteX10" fmla="*/ 652462 w 1628775"/>
                <a:gd name="connsiteY10" fmla="*/ 367731 h 1470250"/>
                <a:gd name="connsiteX11" fmla="*/ 762000 w 1628775"/>
                <a:gd name="connsiteY11" fmla="*/ 232000 h 1470250"/>
                <a:gd name="connsiteX12" fmla="*/ 814388 w 1628775"/>
                <a:gd name="connsiteY12" fmla="*/ 117700 h 1470250"/>
                <a:gd name="connsiteX13" fmla="*/ 847725 w 1628775"/>
                <a:gd name="connsiteY13" fmla="*/ 141513 h 1470250"/>
                <a:gd name="connsiteX14" fmla="*/ 904875 w 1628775"/>
                <a:gd name="connsiteY14" fmla="*/ 279625 h 1470250"/>
                <a:gd name="connsiteX15" fmla="*/ 966788 w 1628775"/>
                <a:gd name="connsiteY15" fmla="*/ 282007 h 1470250"/>
                <a:gd name="connsiteX16" fmla="*/ 1057275 w 1628775"/>
                <a:gd name="connsiteY16" fmla="*/ 122463 h 1470250"/>
                <a:gd name="connsiteX17" fmla="*/ 1131094 w 1628775"/>
                <a:gd name="connsiteY17" fmla="*/ 70075 h 1470250"/>
                <a:gd name="connsiteX18" fmla="*/ 1166813 w 1628775"/>
                <a:gd name="connsiteY18" fmla="*/ 198663 h 1470250"/>
                <a:gd name="connsiteX19" fmla="*/ 1226344 w 1628775"/>
                <a:gd name="connsiteY19" fmla="*/ 232000 h 1470250"/>
                <a:gd name="connsiteX20" fmla="*/ 1319213 w 1628775"/>
                <a:gd name="connsiteY20" fmla="*/ 174850 h 1470250"/>
                <a:gd name="connsiteX21" fmla="*/ 1381125 w 1628775"/>
                <a:gd name="connsiteY21" fmla="*/ 31975 h 1470250"/>
                <a:gd name="connsiteX22" fmla="*/ 1443038 w 1628775"/>
                <a:gd name="connsiteY22" fmla="*/ 8163 h 1470250"/>
                <a:gd name="connsiteX23" fmla="*/ 1476375 w 1628775"/>
                <a:gd name="connsiteY23" fmla="*/ 141513 h 1470250"/>
                <a:gd name="connsiteX24" fmla="*/ 1566863 w 1628775"/>
                <a:gd name="connsiteY24" fmla="*/ 155800 h 1470250"/>
                <a:gd name="connsiteX25" fmla="*/ 1628775 w 1628775"/>
                <a:gd name="connsiteY25" fmla="*/ 122463 h 1470250"/>
                <a:gd name="connsiteX0" fmla="*/ 0 w 1628775"/>
                <a:gd name="connsiteY0" fmla="*/ 1470250 h 1470250"/>
                <a:gd name="connsiteX1" fmla="*/ 133350 w 1628775"/>
                <a:gd name="connsiteY1" fmla="*/ 384400 h 1470250"/>
                <a:gd name="connsiteX2" fmla="*/ 257175 w 1628775"/>
                <a:gd name="connsiteY2" fmla="*/ 241525 h 1470250"/>
                <a:gd name="connsiteX3" fmla="*/ 280988 w 1628775"/>
                <a:gd name="connsiteY3" fmla="*/ 474888 h 1470250"/>
                <a:gd name="connsiteX4" fmla="*/ 319088 w 1628775"/>
                <a:gd name="connsiteY4" fmla="*/ 603475 h 1470250"/>
                <a:gd name="connsiteX5" fmla="*/ 414338 w 1628775"/>
                <a:gd name="connsiteY5" fmla="*/ 565375 h 1470250"/>
                <a:gd name="connsiteX6" fmla="*/ 504825 w 1628775"/>
                <a:gd name="connsiteY6" fmla="*/ 322488 h 1470250"/>
                <a:gd name="connsiteX7" fmla="*/ 566737 w 1628775"/>
                <a:gd name="connsiteY7" fmla="*/ 201044 h 1470250"/>
                <a:gd name="connsiteX8" fmla="*/ 585788 w 1628775"/>
                <a:gd name="connsiteY8" fmla="*/ 253431 h 1470250"/>
                <a:gd name="connsiteX9" fmla="*/ 595313 w 1628775"/>
                <a:gd name="connsiteY9" fmla="*/ 322488 h 1470250"/>
                <a:gd name="connsiteX10" fmla="*/ 652462 w 1628775"/>
                <a:gd name="connsiteY10" fmla="*/ 367731 h 1470250"/>
                <a:gd name="connsiteX11" fmla="*/ 762000 w 1628775"/>
                <a:gd name="connsiteY11" fmla="*/ 232000 h 1470250"/>
                <a:gd name="connsiteX12" fmla="*/ 814388 w 1628775"/>
                <a:gd name="connsiteY12" fmla="*/ 117700 h 1470250"/>
                <a:gd name="connsiteX13" fmla="*/ 847725 w 1628775"/>
                <a:gd name="connsiteY13" fmla="*/ 141513 h 1470250"/>
                <a:gd name="connsiteX14" fmla="*/ 904875 w 1628775"/>
                <a:gd name="connsiteY14" fmla="*/ 279625 h 1470250"/>
                <a:gd name="connsiteX15" fmla="*/ 966788 w 1628775"/>
                <a:gd name="connsiteY15" fmla="*/ 282007 h 1470250"/>
                <a:gd name="connsiteX16" fmla="*/ 1057275 w 1628775"/>
                <a:gd name="connsiteY16" fmla="*/ 122463 h 1470250"/>
                <a:gd name="connsiteX17" fmla="*/ 1131094 w 1628775"/>
                <a:gd name="connsiteY17" fmla="*/ 70075 h 1470250"/>
                <a:gd name="connsiteX18" fmla="*/ 1173957 w 1628775"/>
                <a:gd name="connsiteY18" fmla="*/ 193901 h 1470250"/>
                <a:gd name="connsiteX19" fmla="*/ 1226344 w 1628775"/>
                <a:gd name="connsiteY19" fmla="*/ 232000 h 1470250"/>
                <a:gd name="connsiteX20" fmla="*/ 1319213 w 1628775"/>
                <a:gd name="connsiteY20" fmla="*/ 174850 h 1470250"/>
                <a:gd name="connsiteX21" fmla="*/ 1381125 w 1628775"/>
                <a:gd name="connsiteY21" fmla="*/ 31975 h 1470250"/>
                <a:gd name="connsiteX22" fmla="*/ 1443038 w 1628775"/>
                <a:gd name="connsiteY22" fmla="*/ 8163 h 1470250"/>
                <a:gd name="connsiteX23" fmla="*/ 1476375 w 1628775"/>
                <a:gd name="connsiteY23" fmla="*/ 141513 h 1470250"/>
                <a:gd name="connsiteX24" fmla="*/ 1566863 w 1628775"/>
                <a:gd name="connsiteY24" fmla="*/ 155800 h 1470250"/>
                <a:gd name="connsiteX25" fmla="*/ 1628775 w 1628775"/>
                <a:gd name="connsiteY25" fmla="*/ 122463 h 1470250"/>
                <a:gd name="connsiteX0" fmla="*/ 0 w 1628775"/>
                <a:gd name="connsiteY0" fmla="*/ 1466898 h 1466898"/>
                <a:gd name="connsiteX1" fmla="*/ 133350 w 1628775"/>
                <a:gd name="connsiteY1" fmla="*/ 381048 h 1466898"/>
                <a:gd name="connsiteX2" fmla="*/ 257175 w 1628775"/>
                <a:gd name="connsiteY2" fmla="*/ 238173 h 1466898"/>
                <a:gd name="connsiteX3" fmla="*/ 280988 w 1628775"/>
                <a:gd name="connsiteY3" fmla="*/ 471536 h 1466898"/>
                <a:gd name="connsiteX4" fmla="*/ 319088 w 1628775"/>
                <a:gd name="connsiteY4" fmla="*/ 600123 h 1466898"/>
                <a:gd name="connsiteX5" fmla="*/ 414338 w 1628775"/>
                <a:gd name="connsiteY5" fmla="*/ 562023 h 1466898"/>
                <a:gd name="connsiteX6" fmla="*/ 504825 w 1628775"/>
                <a:gd name="connsiteY6" fmla="*/ 319136 h 1466898"/>
                <a:gd name="connsiteX7" fmla="*/ 566737 w 1628775"/>
                <a:gd name="connsiteY7" fmla="*/ 197692 h 1466898"/>
                <a:gd name="connsiteX8" fmla="*/ 585788 w 1628775"/>
                <a:gd name="connsiteY8" fmla="*/ 250079 h 1466898"/>
                <a:gd name="connsiteX9" fmla="*/ 595313 w 1628775"/>
                <a:gd name="connsiteY9" fmla="*/ 319136 h 1466898"/>
                <a:gd name="connsiteX10" fmla="*/ 652462 w 1628775"/>
                <a:gd name="connsiteY10" fmla="*/ 364379 h 1466898"/>
                <a:gd name="connsiteX11" fmla="*/ 762000 w 1628775"/>
                <a:gd name="connsiteY11" fmla="*/ 228648 h 1466898"/>
                <a:gd name="connsiteX12" fmla="*/ 814388 w 1628775"/>
                <a:gd name="connsiteY12" fmla="*/ 114348 h 1466898"/>
                <a:gd name="connsiteX13" fmla="*/ 847725 w 1628775"/>
                <a:gd name="connsiteY13" fmla="*/ 138161 h 1466898"/>
                <a:gd name="connsiteX14" fmla="*/ 904875 w 1628775"/>
                <a:gd name="connsiteY14" fmla="*/ 276273 h 1466898"/>
                <a:gd name="connsiteX15" fmla="*/ 966788 w 1628775"/>
                <a:gd name="connsiteY15" fmla="*/ 278655 h 1466898"/>
                <a:gd name="connsiteX16" fmla="*/ 1057275 w 1628775"/>
                <a:gd name="connsiteY16" fmla="*/ 119111 h 1466898"/>
                <a:gd name="connsiteX17" fmla="*/ 1131094 w 1628775"/>
                <a:gd name="connsiteY17" fmla="*/ 66723 h 1466898"/>
                <a:gd name="connsiteX18" fmla="*/ 1173957 w 1628775"/>
                <a:gd name="connsiteY18" fmla="*/ 190549 h 1466898"/>
                <a:gd name="connsiteX19" fmla="*/ 1226344 w 1628775"/>
                <a:gd name="connsiteY19" fmla="*/ 228648 h 1466898"/>
                <a:gd name="connsiteX20" fmla="*/ 1319213 w 1628775"/>
                <a:gd name="connsiteY20" fmla="*/ 171498 h 1466898"/>
                <a:gd name="connsiteX21" fmla="*/ 1397794 w 1628775"/>
                <a:gd name="connsiteY21" fmla="*/ 42910 h 1466898"/>
                <a:gd name="connsiteX22" fmla="*/ 1443038 w 1628775"/>
                <a:gd name="connsiteY22" fmla="*/ 4811 h 1466898"/>
                <a:gd name="connsiteX23" fmla="*/ 1476375 w 1628775"/>
                <a:gd name="connsiteY23" fmla="*/ 138161 h 1466898"/>
                <a:gd name="connsiteX24" fmla="*/ 1566863 w 1628775"/>
                <a:gd name="connsiteY24" fmla="*/ 152448 h 1466898"/>
                <a:gd name="connsiteX25" fmla="*/ 1628775 w 1628775"/>
                <a:gd name="connsiteY25" fmla="*/ 119111 h 1466898"/>
                <a:gd name="connsiteX0" fmla="*/ 0 w 1628775"/>
                <a:gd name="connsiteY0" fmla="*/ 1466898 h 1466898"/>
                <a:gd name="connsiteX1" fmla="*/ 133350 w 1628775"/>
                <a:gd name="connsiteY1" fmla="*/ 381048 h 1466898"/>
                <a:gd name="connsiteX2" fmla="*/ 264318 w 1628775"/>
                <a:gd name="connsiteY2" fmla="*/ 228648 h 1466898"/>
                <a:gd name="connsiteX3" fmla="*/ 280988 w 1628775"/>
                <a:gd name="connsiteY3" fmla="*/ 471536 h 1466898"/>
                <a:gd name="connsiteX4" fmla="*/ 319088 w 1628775"/>
                <a:gd name="connsiteY4" fmla="*/ 600123 h 1466898"/>
                <a:gd name="connsiteX5" fmla="*/ 414338 w 1628775"/>
                <a:gd name="connsiteY5" fmla="*/ 562023 h 1466898"/>
                <a:gd name="connsiteX6" fmla="*/ 504825 w 1628775"/>
                <a:gd name="connsiteY6" fmla="*/ 319136 h 1466898"/>
                <a:gd name="connsiteX7" fmla="*/ 566737 w 1628775"/>
                <a:gd name="connsiteY7" fmla="*/ 197692 h 1466898"/>
                <a:gd name="connsiteX8" fmla="*/ 585788 w 1628775"/>
                <a:gd name="connsiteY8" fmla="*/ 250079 h 1466898"/>
                <a:gd name="connsiteX9" fmla="*/ 595313 w 1628775"/>
                <a:gd name="connsiteY9" fmla="*/ 319136 h 1466898"/>
                <a:gd name="connsiteX10" fmla="*/ 652462 w 1628775"/>
                <a:gd name="connsiteY10" fmla="*/ 364379 h 1466898"/>
                <a:gd name="connsiteX11" fmla="*/ 762000 w 1628775"/>
                <a:gd name="connsiteY11" fmla="*/ 228648 h 1466898"/>
                <a:gd name="connsiteX12" fmla="*/ 814388 w 1628775"/>
                <a:gd name="connsiteY12" fmla="*/ 114348 h 1466898"/>
                <a:gd name="connsiteX13" fmla="*/ 847725 w 1628775"/>
                <a:gd name="connsiteY13" fmla="*/ 138161 h 1466898"/>
                <a:gd name="connsiteX14" fmla="*/ 904875 w 1628775"/>
                <a:gd name="connsiteY14" fmla="*/ 276273 h 1466898"/>
                <a:gd name="connsiteX15" fmla="*/ 966788 w 1628775"/>
                <a:gd name="connsiteY15" fmla="*/ 278655 h 1466898"/>
                <a:gd name="connsiteX16" fmla="*/ 1057275 w 1628775"/>
                <a:gd name="connsiteY16" fmla="*/ 119111 h 1466898"/>
                <a:gd name="connsiteX17" fmla="*/ 1131094 w 1628775"/>
                <a:gd name="connsiteY17" fmla="*/ 66723 h 1466898"/>
                <a:gd name="connsiteX18" fmla="*/ 1173957 w 1628775"/>
                <a:gd name="connsiteY18" fmla="*/ 190549 h 1466898"/>
                <a:gd name="connsiteX19" fmla="*/ 1226344 w 1628775"/>
                <a:gd name="connsiteY19" fmla="*/ 228648 h 1466898"/>
                <a:gd name="connsiteX20" fmla="*/ 1319213 w 1628775"/>
                <a:gd name="connsiteY20" fmla="*/ 171498 h 1466898"/>
                <a:gd name="connsiteX21" fmla="*/ 1397794 w 1628775"/>
                <a:gd name="connsiteY21" fmla="*/ 42910 h 1466898"/>
                <a:gd name="connsiteX22" fmla="*/ 1443038 w 1628775"/>
                <a:gd name="connsiteY22" fmla="*/ 4811 h 1466898"/>
                <a:gd name="connsiteX23" fmla="*/ 1476375 w 1628775"/>
                <a:gd name="connsiteY23" fmla="*/ 138161 h 1466898"/>
                <a:gd name="connsiteX24" fmla="*/ 1566863 w 1628775"/>
                <a:gd name="connsiteY24" fmla="*/ 152448 h 1466898"/>
                <a:gd name="connsiteX25" fmla="*/ 1628775 w 1628775"/>
                <a:gd name="connsiteY25" fmla="*/ 119111 h 1466898"/>
                <a:gd name="connsiteX0" fmla="*/ 0 w 1628775"/>
                <a:gd name="connsiteY0" fmla="*/ 1466898 h 1466898"/>
                <a:gd name="connsiteX1" fmla="*/ 147638 w 1628775"/>
                <a:gd name="connsiteY1" fmla="*/ 373904 h 1466898"/>
                <a:gd name="connsiteX2" fmla="*/ 264318 w 1628775"/>
                <a:gd name="connsiteY2" fmla="*/ 228648 h 1466898"/>
                <a:gd name="connsiteX3" fmla="*/ 280988 w 1628775"/>
                <a:gd name="connsiteY3" fmla="*/ 471536 h 1466898"/>
                <a:gd name="connsiteX4" fmla="*/ 319088 w 1628775"/>
                <a:gd name="connsiteY4" fmla="*/ 600123 h 1466898"/>
                <a:gd name="connsiteX5" fmla="*/ 414338 w 1628775"/>
                <a:gd name="connsiteY5" fmla="*/ 562023 h 1466898"/>
                <a:gd name="connsiteX6" fmla="*/ 504825 w 1628775"/>
                <a:gd name="connsiteY6" fmla="*/ 319136 h 1466898"/>
                <a:gd name="connsiteX7" fmla="*/ 566737 w 1628775"/>
                <a:gd name="connsiteY7" fmla="*/ 197692 h 1466898"/>
                <a:gd name="connsiteX8" fmla="*/ 585788 w 1628775"/>
                <a:gd name="connsiteY8" fmla="*/ 250079 h 1466898"/>
                <a:gd name="connsiteX9" fmla="*/ 595313 w 1628775"/>
                <a:gd name="connsiteY9" fmla="*/ 319136 h 1466898"/>
                <a:gd name="connsiteX10" fmla="*/ 652462 w 1628775"/>
                <a:gd name="connsiteY10" fmla="*/ 364379 h 1466898"/>
                <a:gd name="connsiteX11" fmla="*/ 762000 w 1628775"/>
                <a:gd name="connsiteY11" fmla="*/ 228648 h 1466898"/>
                <a:gd name="connsiteX12" fmla="*/ 814388 w 1628775"/>
                <a:gd name="connsiteY12" fmla="*/ 114348 h 1466898"/>
                <a:gd name="connsiteX13" fmla="*/ 847725 w 1628775"/>
                <a:gd name="connsiteY13" fmla="*/ 138161 h 1466898"/>
                <a:gd name="connsiteX14" fmla="*/ 904875 w 1628775"/>
                <a:gd name="connsiteY14" fmla="*/ 276273 h 1466898"/>
                <a:gd name="connsiteX15" fmla="*/ 966788 w 1628775"/>
                <a:gd name="connsiteY15" fmla="*/ 278655 h 1466898"/>
                <a:gd name="connsiteX16" fmla="*/ 1057275 w 1628775"/>
                <a:gd name="connsiteY16" fmla="*/ 119111 h 1466898"/>
                <a:gd name="connsiteX17" fmla="*/ 1131094 w 1628775"/>
                <a:gd name="connsiteY17" fmla="*/ 66723 h 1466898"/>
                <a:gd name="connsiteX18" fmla="*/ 1173957 w 1628775"/>
                <a:gd name="connsiteY18" fmla="*/ 190549 h 1466898"/>
                <a:gd name="connsiteX19" fmla="*/ 1226344 w 1628775"/>
                <a:gd name="connsiteY19" fmla="*/ 228648 h 1466898"/>
                <a:gd name="connsiteX20" fmla="*/ 1319213 w 1628775"/>
                <a:gd name="connsiteY20" fmla="*/ 171498 h 1466898"/>
                <a:gd name="connsiteX21" fmla="*/ 1397794 w 1628775"/>
                <a:gd name="connsiteY21" fmla="*/ 42910 h 1466898"/>
                <a:gd name="connsiteX22" fmla="*/ 1443038 w 1628775"/>
                <a:gd name="connsiteY22" fmla="*/ 4811 h 1466898"/>
                <a:gd name="connsiteX23" fmla="*/ 1476375 w 1628775"/>
                <a:gd name="connsiteY23" fmla="*/ 138161 h 1466898"/>
                <a:gd name="connsiteX24" fmla="*/ 1566863 w 1628775"/>
                <a:gd name="connsiteY24" fmla="*/ 152448 h 1466898"/>
                <a:gd name="connsiteX25" fmla="*/ 1628775 w 1628775"/>
                <a:gd name="connsiteY25" fmla="*/ 119111 h 1466898"/>
                <a:gd name="connsiteX0" fmla="*/ 0 w 1628775"/>
                <a:gd name="connsiteY0" fmla="*/ 1466898 h 1466898"/>
                <a:gd name="connsiteX1" fmla="*/ 147638 w 1628775"/>
                <a:gd name="connsiteY1" fmla="*/ 373904 h 1466898"/>
                <a:gd name="connsiteX2" fmla="*/ 264318 w 1628775"/>
                <a:gd name="connsiteY2" fmla="*/ 228648 h 1466898"/>
                <a:gd name="connsiteX3" fmla="*/ 280988 w 1628775"/>
                <a:gd name="connsiteY3" fmla="*/ 471536 h 1466898"/>
                <a:gd name="connsiteX4" fmla="*/ 319088 w 1628775"/>
                <a:gd name="connsiteY4" fmla="*/ 600123 h 1466898"/>
                <a:gd name="connsiteX5" fmla="*/ 414338 w 1628775"/>
                <a:gd name="connsiteY5" fmla="*/ 562023 h 1466898"/>
                <a:gd name="connsiteX6" fmla="*/ 504825 w 1628775"/>
                <a:gd name="connsiteY6" fmla="*/ 319136 h 1466898"/>
                <a:gd name="connsiteX7" fmla="*/ 566737 w 1628775"/>
                <a:gd name="connsiteY7" fmla="*/ 197692 h 1466898"/>
                <a:gd name="connsiteX8" fmla="*/ 585788 w 1628775"/>
                <a:gd name="connsiteY8" fmla="*/ 250079 h 1466898"/>
                <a:gd name="connsiteX9" fmla="*/ 602457 w 1628775"/>
                <a:gd name="connsiteY9" fmla="*/ 314373 h 1466898"/>
                <a:gd name="connsiteX10" fmla="*/ 652462 w 1628775"/>
                <a:gd name="connsiteY10" fmla="*/ 364379 h 1466898"/>
                <a:gd name="connsiteX11" fmla="*/ 762000 w 1628775"/>
                <a:gd name="connsiteY11" fmla="*/ 228648 h 1466898"/>
                <a:gd name="connsiteX12" fmla="*/ 814388 w 1628775"/>
                <a:gd name="connsiteY12" fmla="*/ 114348 h 1466898"/>
                <a:gd name="connsiteX13" fmla="*/ 847725 w 1628775"/>
                <a:gd name="connsiteY13" fmla="*/ 138161 h 1466898"/>
                <a:gd name="connsiteX14" fmla="*/ 904875 w 1628775"/>
                <a:gd name="connsiteY14" fmla="*/ 276273 h 1466898"/>
                <a:gd name="connsiteX15" fmla="*/ 966788 w 1628775"/>
                <a:gd name="connsiteY15" fmla="*/ 278655 h 1466898"/>
                <a:gd name="connsiteX16" fmla="*/ 1057275 w 1628775"/>
                <a:gd name="connsiteY16" fmla="*/ 119111 h 1466898"/>
                <a:gd name="connsiteX17" fmla="*/ 1131094 w 1628775"/>
                <a:gd name="connsiteY17" fmla="*/ 66723 h 1466898"/>
                <a:gd name="connsiteX18" fmla="*/ 1173957 w 1628775"/>
                <a:gd name="connsiteY18" fmla="*/ 190549 h 1466898"/>
                <a:gd name="connsiteX19" fmla="*/ 1226344 w 1628775"/>
                <a:gd name="connsiteY19" fmla="*/ 228648 h 1466898"/>
                <a:gd name="connsiteX20" fmla="*/ 1319213 w 1628775"/>
                <a:gd name="connsiteY20" fmla="*/ 171498 h 1466898"/>
                <a:gd name="connsiteX21" fmla="*/ 1397794 w 1628775"/>
                <a:gd name="connsiteY21" fmla="*/ 42910 h 1466898"/>
                <a:gd name="connsiteX22" fmla="*/ 1443038 w 1628775"/>
                <a:gd name="connsiteY22" fmla="*/ 4811 h 1466898"/>
                <a:gd name="connsiteX23" fmla="*/ 1476375 w 1628775"/>
                <a:gd name="connsiteY23" fmla="*/ 138161 h 1466898"/>
                <a:gd name="connsiteX24" fmla="*/ 1566863 w 1628775"/>
                <a:gd name="connsiteY24" fmla="*/ 152448 h 1466898"/>
                <a:gd name="connsiteX25" fmla="*/ 1628775 w 1628775"/>
                <a:gd name="connsiteY25" fmla="*/ 119111 h 1466898"/>
                <a:gd name="connsiteX0" fmla="*/ 0 w 1628775"/>
                <a:gd name="connsiteY0" fmla="*/ 1466898 h 1466898"/>
                <a:gd name="connsiteX1" fmla="*/ 147638 w 1628775"/>
                <a:gd name="connsiteY1" fmla="*/ 373904 h 1466898"/>
                <a:gd name="connsiteX2" fmla="*/ 264318 w 1628775"/>
                <a:gd name="connsiteY2" fmla="*/ 228648 h 1466898"/>
                <a:gd name="connsiteX3" fmla="*/ 280988 w 1628775"/>
                <a:gd name="connsiteY3" fmla="*/ 471536 h 1466898"/>
                <a:gd name="connsiteX4" fmla="*/ 319088 w 1628775"/>
                <a:gd name="connsiteY4" fmla="*/ 600123 h 1466898"/>
                <a:gd name="connsiteX5" fmla="*/ 414338 w 1628775"/>
                <a:gd name="connsiteY5" fmla="*/ 562023 h 1466898"/>
                <a:gd name="connsiteX6" fmla="*/ 504825 w 1628775"/>
                <a:gd name="connsiteY6" fmla="*/ 319136 h 1466898"/>
                <a:gd name="connsiteX7" fmla="*/ 566737 w 1628775"/>
                <a:gd name="connsiteY7" fmla="*/ 197692 h 1466898"/>
                <a:gd name="connsiteX8" fmla="*/ 585788 w 1628775"/>
                <a:gd name="connsiteY8" fmla="*/ 250079 h 1466898"/>
                <a:gd name="connsiteX9" fmla="*/ 602457 w 1628775"/>
                <a:gd name="connsiteY9" fmla="*/ 314373 h 1466898"/>
                <a:gd name="connsiteX10" fmla="*/ 652462 w 1628775"/>
                <a:gd name="connsiteY10" fmla="*/ 364379 h 1466898"/>
                <a:gd name="connsiteX11" fmla="*/ 762000 w 1628775"/>
                <a:gd name="connsiteY11" fmla="*/ 228648 h 1466898"/>
                <a:gd name="connsiteX12" fmla="*/ 814388 w 1628775"/>
                <a:gd name="connsiteY12" fmla="*/ 114348 h 1466898"/>
                <a:gd name="connsiteX13" fmla="*/ 847725 w 1628775"/>
                <a:gd name="connsiteY13" fmla="*/ 138161 h 1466898"/>
                <a:gd name="connsiteX14" fmla="*/ 904875 w 1628775"/>
                <a:gd name="connsiteY14" fmla="*/ 276273 h 1466898"/>
                <a:gd name="connsiteX15" fmla="*/ 966788 w 1628775"/>
                <a:gd name="connsiteY15" fmla="*/ 278655 h 1466898"/>
                <a:gd name="connsiteX16" fmla="*/ 1057275 w 1628775"/>
                <a:gd name="connsiteY16" fmla="*/ 119111 h 1466898"/>
                <a:gd name="connsiteX17" fmla="*/ 1131094 w 1628775"/>
                <a:gd name="connsiteY17" fmla="*/ 66723 h 1466898"/>
                <a:gd name="connsiteX18" fmla="*/ 1173957 w 1628775"/>
                <a:gd name="connsiteY18" fmla="*/ 190549 h 1466898"/>
                <a:gd name="connsiteX19" fmla="*/ 1226344 w 1628775"/>
                <a:gd name="connsiteY19" fmla="*/ 228648 h 1466898"/>
                <a:gd name="connsiteX20" fmla="*/ 1319213 w 1628775"/>
                <a:gd name="connsiteY20" fmla="*/ 171498 h 1466898"/>
                <a:gd name="connsiteX21" fmla="*/ 1397794 w 1628775"/>
                <a:gd name="connsiteY21" fmla="*/ 42910 h 1466898"/>
                <a:gd name="connsiteX22" fmla="*/ 1443038 w 1628775"/>
                <a:gd name="connsiteY22" fmla="*/ 4811 h 1466898"/>
                <a:gd name="connsiteX23" fmla="*/ 1476375 w 1628775"/>
                <a:gd name="connsiteY23" fmla="*/ 138161 h 1466898"/>
                <a:gd name="connsiteX24" fmla="*/ 1566863 w 1628775"/>
                <a:gd name="connsiteY24" fmla="*/ 152448 h 1466898"/>
                <a:gd name="connsiteX25" fmla="*/ 1628775 w 1628775"/>
                <a:gd name="connsiteY25" fmla="*/ 119111 h 1466898"/>
                <a:gd name="connsiteX0" fmla="*/ 0 w 1628775"/>
                <a:gd name="connsiteY0" fmla="*/ 1466898 h 1466898"/>
                <a:gd name="connsiteX1" fmla="*/ 147638 w 1628775"/>
                <a:gd name="connsiteY1" fmla="*/ 373904 h 1466898"/>
                <a:gd name="connsiteX2" fmla="*/ 264318 w 1628775"/>
                <a:gd name="connsiteY2" fmla="*/ 228648 h 1466898"/>
                <a:gd name="connsiteX3" fmla="*/ 280988 w 1628775"/>
                <a:gd name="connsiteY3" fmla="*/ 471536 h 1466898"/>
                <a:gd name="connsiteX4" fmla="*/ 319088 w 1628775"/>
                <a:gd name="connsiteY4" fmla="*/ 600123 h 1466898"/>
                <a:gd name="connsiteX5" fmla="*/ 414338 w 1628775"/>
                <a:gd name="connsiteY5" fmla="*/ 562023 h 1466898"/>
                <a:gd name="connsiteX6" fmla="*/ 504825 w 1628775"/>
                <a:gd name="connsiteY6" fmla="*/ 319136 h 1466898"/>
                <a:gd name="connsiteX7" fmla="*/ 566737 w 1628775"/>
                <a:gd name="connsiteY7" fmla="*/ 197692 h 1466898"/>
                <a:gd name="connsiteX8" fmla="*/ 585788 w 1628775"/>
                <a:gd name="connsiteY8" fmla="*/ 250079 h 1466898"/>
                <a:gd name="connsiteX9" fmla="*/ 602457 w 1628775"/>
                <a:gd name="connsiteY9" fmla="*/ 314373 h 1466898"/>
                <a:gd name="connsiteX10" fmla="*/ 652462 w 1628775"/>
                <a:gd name="connsiteY10" fmla="*/ 364379 h 1466898"/>
                <a:gd name="connsiteX11" fmla="*/ 762000 w 1628775"/>
                <a:gd name="connsiteY11" fmla="*/ 228648 h 1466898"/>
                <a:gd name="connsiteX12" fmla="*/ 814388 w 1628775"/>
                <a:gd name="connsiteY12" fmla="*/ 114348 h 1466898"/>
                <a:gd name="connsiteX13" fmla="*/ 847725 w 1628775"/>
                <a:gd name="connsiteY13" fmla="*/ 138161 h 1466898"/>
                <a:gd name="connsiteX14" fmla="*/ 904875 w 1628775"/>
                <a:gd name="connsiteY14" fmla="*/ 276273 h 1466898"/>
                <a:gd name="connsiteX15" fmla="*/ 966788 w 1628775"/>
                <a:gd name="connsiteY15" fmla="*/ 278655 h 1466898"/>
                <a:gd name="connsiteX16" fmla="*/ 1057275 w 1628775"/>
                <a:gd name="connsiteY16" fmla="*/ 119111 h 1466898"/>
                <a:gd name="connsiteX17" fmla="*/ 1131094 w 1628775"/>
                <a:gd name="connsiteY17" fmla="*/ 66723 h 1466898"/>
                <a:gd name="connsiteX18" fmla="*/ 1173957 w 1628775"/>
                <a:gd name="connsiteY18" fmla="*/ 190549 h 1466898"/>
                <a:gd name="connsiteX19" fmla="*/ 1226344 w 1628775"/>
                <a:gd name="connsiteY19" fmla="*/ 228648 h 1466898"/>
                <a:gd name="connsiteX20" fmla="*/ 1319213 w 1628775"/>
                <a:gd name="connsiteY20" fmla="*/ 171498 h 1466898"/>
                <a:gd name="connsiteX21" fmla="*/ 1397794 w 1628775"/>
                <a:gd name="connsiteY21" fmla="*/ 42910 h 1466898"/>
                <a:gd name="connsiteX22" fmla="*/ 1443038 w 1628775"/>
                <a:gd name="connsiteY22" fmla="*/ 4811 h 1466898"/>
                <a:gd name="connsiteX23" fmla="*/ 1476375 w 1628775"/>
                <a:gd name="connsiteY23" fmla="*/ 138161 h 1466898"/>
                <a:gd name="connsiteX24" fmla="*/ 1566863 w 1628775"/>
                <a:gd name="connsiteY24" fmla="*/ 152448 h 1466898"/>
                <a:gd name="connsiteX25" fmla="*/ 1628775 w 1628775"/>
                <a:gd name="connsiteY25" fmla="*/ 119111 h 1466898"/>
                <a:gd name="connsiteX0" fmla="*/ 0 w 1628775"/>
                <a:gd name="connsiteY0" fmla="*/ 1466898 h 1466898"/>
                <a:gd name="connsiteX1" fmla="*/ 147638 w 1628775"/>
                <a:gd name="connsiteY1" fmla="*/ 373904 h 1466898"/>
                <a:gd name="connsiteX2" fmla="*/ 264318 w 1628775"/>
                <a:gd name="connsiteY2" fmla="*/ 228648 h 1466898"/>
                <a:gd name="connsiteX3" fmla="*/ 280988 w 1628775"/>
                <a:gd name="connsiteY3" fmla="*/ 471536 h 1466898"/>
                <a:gd name="connsiteX4" fmla="*/ 319088 w 1628775"/>
                <a:gd name="connsiteY4" fmla="*/ 600123 h 1466898"/>
                <a:gd name="connsiteX5" fmla="*/ 414338 w 1628775"/>
                <a:gd name="connsiteY5" fmla="*/ 562023 h 1466898"/>
                <a:gd name="connsiteX6" fmla="*/ 504825 w 1628775"/>
                <a:gd name="connsiteY6" fmla="*/ 319136 h 1466898"/>
                <a:gd name="connsiteX7" fmla="*/ 566737 w 1628775"/>
                <a:gd name="connsiteY7" fmla="*/ 197692 h 1466898"/>
                <a:gd name="connsiteX8" fmla="*/ 585788 w 1628775"/>
                <a:gd name="connsiteY8" fmla="*/ 250079 h 1466898"/>
                <a:gd name="connsiteX9" fmla="*/ 652462 w 1628775"/>
                <a:gd name="connsiteY9" fmla="*/ 364379 h 1466898"/>
                <a:gd name="connsiteX10" fmla="*/ 762000 w 1628775"/>
                <a:gd name="connsiteY10" fmla="*/ 228648 h 1466898"/>
                <a:gd name="connsiteX11" fmla="*/ 814388 w 1628775"/>
                <a:gd name="connsiteY11" fmla="*/ 114348 h 1466898"/>
                <a:gd name="connsiteX12" fmla="*/ 847725 w 1628775"/>
                <a:gd name="connsiteY12" fmla="*/ 138161 h 1466898"/>
                <a:gd name="connsiteX13" fmla="*/ 904875 w 1628775"/>
                <a:gd name="connsiteY13" fmla="*/ 276273 h 1466898"/>
                <a:gd name="connsiteX14" fmla="*/ 966788 w 1628775"/>
                <a:gd name="connsiteY14" fmla="*/ 278655 h 1466898"/>
                <a:gd name="connsiteX15" fmla="*/ 1057275 w 1628775"/>
                <a:gd name="connsiteY15" fmla="*/ 119111 h 1466898"/>
                <a:gd name="connsiteX16" fmla="*/ 1131094 w 1628775"/>
                <a:gd name="connsiteY16" fmla="*/ 66723 h 1466898"/>
                <a:gd name="connsiteX17" fmla="*/ 1173957 w 1628775"/>
                <a:gd name="connsiteY17" fmla="*/ 190549 h 1466898"/>
                <a:gd name="connsiteX18" fmla="*/ 1226344 w 1628775"/>
                <a:gd name="connsiteY18" fmla="*/ 228648 h 1466898"/>
                <a:gd name="connsiteX19" fmla="*/ 1319213 w 1628775"/>
                <a:gd name="connsiteY19" fmla="*/ 171498 h 1466898"/>
                <a:gd name="connsiteX20" fmla="*/ 1397794 w 1628775"/>
                <a:gd name="connsiteY20" fmla="*/ 42910 h 1466898"/>
                <a:gd name="connsiteX21" fmla="*/ 1443038 w 1628775"/>
                <a:gd name="connsiteY21" fmla="*/ 4811 h 1466898"/>
                <a:gd name="connsiteX22" fmla="*/ 1476375 w 1628775"/>
                <a:gd name="connsiteY22" fmla="*/ 138161 h 1466898"/>
                <a:gd name="connsiteX23" fmla="*/ 1566863 w 1628775"/>
                <a:gd name="connsiteY23" fmla="*/ 152448 h 1466898"/>
                <a:gd name="connsiteX24" fmla="*/ 1628775 w 1628775"/>
                <a:gd name="connsiteY24" fmla="*/ 119111 h 1466898"/>
                <a:gd name="connsiteX0" fmla="*/ 0 w 1628775"/>
                <a:gd name="connsiteY0" fmla="*/ 1466898 h 1466898"/>
                <a:gd name="connsiteX1" fmla="*/ 147638 w 1628775"/>
                <a:gd name="connsiteY1" fmla="*/ 373904 h 1466898"/>
                <a:gd name="connsiteX2" fmla="*/ 264318 w 1628775"/>
                <a:gd name="connsiteY2" fmla="*/ 228648 h 1466898"/>
                <a:gd name="connsiteX3" fmla="*/ 280988 w 1628775"/>
                <a:gd name="connsiteY3" fmla="*/ 471536 h 1466898"/>
                <a:gd name="connsiteX4" fmla="*/ 319088 w 1628775"/>
                <a:gd name="connsiteY4" fmla="*/ 600123 h 1466898"/>
                <a:gd name="connsiteX5" fmla="*/ 414338 w 1628775"/>
                <a:gd name="connsiteY5" fmla="*/ 562023 h 1466898"/>
                <a:gd name="connsiteX6" fmla="*/ 504825 w 1628775"/>
                <a:gd name="connsiteY6" fmla="*/ 319136 h 1466898"/>
                <a:gd name="connsiteX7" fmla="*/ 566737 w 1628775"/>
                <a:gd name="connsiteY7" fmla="*/ 197692 h 1466898"/>
                <a:gd name="connsiteX8" fmla="*/ 585788 w 1628775"/>
                <a:gd name="connsiteY8" fmla="*/ 250079 h 1466898"/>
                <a:gd name="connsiteX9" fmla="*/ 595313 w 1628775"/>
                <a:gd name="connsiteY9" fmla="*/ 295323 h 1466898"/>
                <a:gd name="connsiteX10" fmla="*/ 652462 w 1628775"/>
                <a:gd name="connsiteY10" fmla="*/ 364379 h 1466898"/>
                <a:gd name="connsiteX11" fmla="*/ 762000 w 1628775"/>
                <a:gd name="connsiteY11" fmla="*/ 228648 h 1466898"/>
                <a:gd name="connsiteX12" fmla="*/ 814388 w 1628775"/>
                <a:gd name="connsiteY12" fmla="*/ 114348 h 1466898"/>
                <a:gd name="connsiteX13" fmla="*/ 847725 w 1628775"/>
                <a:gd name="connsiteY13" fmla="*/ 138161 h 1466898"/>
                <a:gd name="connsiteX14" fmla="*/ 904875 w 1628775"/>
                <a:gd name="connsiteY14" fmla="*/ 276273 h 1466898"/>
                <a:gd name="connsiteX15" fmla="*/ 966788 w 1628775"/>
                <a:gd name="connsiteY15" fmla="*/ 278655 h 1466898"/>
                <a:gd name="connsiteX16" fmla="*/ 1057275 w 1628775"/>
                <a:gd name="connsiteY16" fmla="*/ 119111 h 1466898"/>
                <a:gd name="connsiteX17" fmla="*/ 1131094 w 1628775"/>
                <a:gd name="connsiteY17" fmla="*/ 66723 h 1466898"/>
                <a:gd name="connsiteX18" fmla="*/ 1173957 w 1628775"/>
                <a:gd name="connsiteY18" fmla="*/ 190549 h 1466898"/>
                <a:gd name="connsiteX19" fmla="*/ 1226344 w 1628775"/>
                <a:gd name="connsiteY19" fmla="*/ 228648 h 1466898"/>
                <a:gd name="connsiteX20" fmla="*/ 1319213 w 1628775"/>
                <a:gd name="connsiteY20" fmla="*/ 171498 h 1466898"/>
                <a:gd name="connsiteX21" fmla="*/ 1397794 w 1628775"/>
                <a:gd name="connsiteY21" fmla="*/ 42910 h 1466898"/>
                <a:gd name="connsiteX22" fmla="*/ 1443038 w 1628775"/>
                <a:gd name="connsiteY22" fmla="*/ 4811 h 1466898"/>
                <a:gd name="connsiteX23" fmla="*/ 1476375 w 1628775"/>
                <a:gd name="connsiteY23" fmla="*/ 138161 h 1466898"/>
                <a:gd name="connsiteX24" fmla="*/ 1566863 w 1628775"/>
                <a:gd name="connsiteY24" fmla="*/ 152448 h 1466898"/>
                <a:gd name="connsiteX25" fmla="*/ 1628775 w 1628775"/>
                <a:gd name="connsiteY25" fmla="*/ 119111 h 1466898"/>
                <a:gd name="connsiteX0" fmla="*/ 0 w 1628775"/>
                <a:gd name="connsiteY0" fmla="*/ 1466898 h 1466898"/>
                <a:gd name="connsiteX1" fmla="*/ 147638 w 1628775"/>
                <a:gd name="connsiteY1" fmla="*/ 373904 h 1466898"/>
                <a:gd name="connsiteX2" fmla="*/ 264318 w 1628775"/>
                <a:gd name="connsiteY2" fmla="*/ 228648 h 1466898"/>
                <a:gd name="connsiteX3" fmla="*/ 280988 w 1628775"/>
                <a:gd name="connsiteY3" fmla="*/ 471536 h 1466898"/>
                <a:gd name="connsiteX4" fmla="*/ 319088 w 1628775"/>
                <a:gd name="connsiteY4" fmla="*/ 600123 h 1466898"/>
                <a:gd name="connsiteX5" fmla="*/ 414338 w 1628775"/>
                <a:gd name="connsiteY5" fmla="*/ 562023 h 1466898"/>
                <a:gd name="connsiteX6" fmla="*/ 504825 w 1628775"/>
                <a:gd name="connsiteY6" fmla="*/ 319136 h 1466898"/>
                <a:gd name="connsiteX7" fmla="*/ 566737 w 1628775"/>
                <a:gd name="connsiteY7" fmla="*/ 197692 h 1466898"/>
                <a:gd name="connsiteX8" fmla="*/ 592932 w 1628775"/>
                <a:gd name="connsiteY8" fmla="*/ 245317 h 1466898"/>
                <a:gd name="connsiteX9" fmla="*/ 595313 w 1628775"/>
                <a:gd name="connsiteY9" fmla="*/ 295323 h 1466898"/>
                <a:gd name="connsiteX10" fmla="*/ 652462 w 1628775"/>
                <a:gd name="connsiteY10" fmla="*/ 364379 h 1466898"/>
                <a:gd name="connsiteX11" fmla="*/ 762000 w 1628775"/>
                <a:gd name="connsiteY11" fmla="*/ 228648 h 1466898"/>
                <a:gd name="connsiteX12" fmla="*/ 814388 w 1628775"/>
                <a:gd name="connsiteY12" fmla="*/ 114348 h 1466898"/>
                <a:gd name="connsiteX13" fmla="*/ 847725 w 1628775"/>
                <a:gd name="connsiteY13" fmla="*/ 138161 h 1466898"/>
                <a:gd name="connsiteX14" fmla="*/ 904875 w 1628775"/>
                <a:gd name="connsiteY14" fmla="*/ 276273 h 1466898"/>
                <a:gd name="connsiteX15" fmla="*/ 966788 w 1628775"/>
                <a:gd name="connsiteY15" fmla="*/ 278655 h 1466898"/>
                <a:gd name="connsiteX16" fmla="*/ 1057275 w 1628775"/>
                <a:gd name="connsiteY16" fmla="*/ 119111 h 1466898"/>
                <a:gd name="connsiteX17" fmla="*/ 1131094 w 1628775"/>
                <a:gd name="connsiteY17" fmla="*/ 66723 h 1466898"/>
                <a:gd name="connsiteX18" fmla="*/ 1173957 w 1628775"/>
                <a:gd name="connsiteY18" fmla="*/ 190549 h 1466898"/>
                <a:gd name="connsiteX19" fmla="*/ 1226344 w 1628775"/>
                <a:gd name="connsiteY19" fmla="*/ 228648 h 1466898"/>
                <a:gd name="connsiteX20" fmla="*/ 1319213 w 1628775"/>
                <a:gd name="connsiteY20" fmla="*/ 171498 h 1466898"/>
                <a:gd name="connsiteX21" fmla="*/ 1397794 w 1628775"/>
                <a:gd name="connsiteY21" fmla="*/ 42910 h 1466898"/>
                <a:gd name="connsiteX22" fmla="*/ 1443038 w 1628775"/>
                <a:gd name="connsiteY22" fmla="*/ 4811 h 1466898"/>
                <a:gd name="connsiteX23" fmla="*/ 1476375 w 1628775"/>
                <a:gd name="connsiteY23" fmla="*/ 138161 h 1466898"/>
                <a:gd name="connsiteX24" fmla="*/ 1566863 w 1628775"/>
                <a:gd name="connsiteY24" fmla="*/ 152448 h 1466898"/>
                <a:gd name="connsiteX25" fmla="*/ 1628775 w 1628775"/>
                <a:gd name="connsiteY25" fmla="*/ 119111 h 1466898"/>
                <a:gd name="connsiteX0" fmla="*/ 0 w 1628775"/>
                <a:gd name="connsiteY0" fmla="*/ 1466898 h 1466898"/>
                <a:gd name="connsiteX1" fmla="*/ 147638 w 1628775"/>
                <a:gd name="connsiteY1" fmla="*/ 373904 h 1466898"/>
                <a:gd name="connsiteX2" fmla="*/ 264318 w 1628775"/>
                <a:gd name="connsiteY2" fmla="*/ 228648 h 1466898"/>
                <a:gd name="connsiteX3" fmla="*/ 280988 w 1628775"/>
                <a:gd name="connsiteY3" fmla="*/ 471536 h 1466898"/>
                <a:gd name="connsiteX4" fmla="*/ 319088 w 1628775"/>
                <a:gd name="connsiteY4" fmla="*/ 600123 h 1466898"/>
                <a:gd name="connsiteX5" fmla="*/ 414338 w 1628775"/>
                <a:gd name="connsiteY5" fmla="*/ 562023 h 1466898"/>
                <a:gd name="connsiteX6" fmla="*/ 504825 w 1628775"/>
                <a:gd name="connsiteY6" fmla="*/ 319136 h 1466898"/>
                <a:gd name="connsiteX7" fmla="*/ 566737 w 1628775"/>
                <a:gd name="connsiteY7" fmla="*/ 197692 h 1466898"/>
                <a:gd name="connsiteX8" fmla="*/ 592932 w 1628775"/>
                <a:gd name="connsiteY8" fmla="*/ 245317 h 1466898"/>
                <a:gd name="connsiteX9" fmla="*/ 609601 w 1628775"/>
                <a:gd name="connsiteY9" fmla="*/ 307229 h 1466898"/>
                <a:gd name="connsiteX10" fmla="*/ 652462 w 1628775"/>
                <a:gd name="connsiteY10" fmla="*/ 364379 h 1466898"/>
                <a:gd name="connsiteX11" fmla="*/ 762000 w 1628775"/>
                <a:gd name="connsiteY11" fmla="*/ 228648 h 1466898"/>
                <a:gd name="connsiteX12" fmla="*/ 814388 w 1628775"/>
                <a:gd name="connsiteY12" fmla="*/ 114348 h 1466898"/>
                <a:gd name="connsiteX13" fmla="*/ 847725 w 1628775"/>
                <a:gd name="connsiteY13" fmla="*/ 138161 h 1466898"/>
                <a:gd name="connsiteX14" fmla="*/ 904875 w 1628775"/>
                <a:gd name="connsiteY14" fmla="*/ 276273 h 1466898"/>
                <a:gd name="connsiteX15" fmla="*/ 966788 w 1628775"/>
                <a:gd name="connsiteY15" fmla="*/ 278655 h 1466898"/>
                <a:gd name="connsiteX16" fmla="*/ 1057275 w 1628775"/>
                <a:gd name="connsiteY16" fmla="*/ 119111 h 1466898"/>
                <a:gd name="connsiteX17" fmla="*/ 1131094 w 1628775"/>
                <a:gd name="connsiteY17" fmla="*/ 66723 h 1466898"/>
                <a:gd name="connsiteX18" fmla="*/ 1173957 w 1628775"/>
                <a:gd name="connsiteY18" fmla="*/ 190549 h 1466898"/>
                <a:gd name="connsiteX19" fmla="*/ 1226344 w 1628775"/>
                <a:gd name="connsiteY19" fmla="*/ 228648 h 1466898"/>
                <a:gd name="connsiteX20" fmla="*/ 1319213 w 1628775"/>
                <a:gd name="connsiteY20" fmla="*/ 171498 h 1466898"/>
                <a:gd name="connsiteX21" fmla="*/ 1397794 w 1628775"/>
                <a:gd name="connsiteY21" fmla="*/ 42910 h 1466898"/>
                <a:gd name="connsiteX22" fmla="*/ 1443038 w 1628775"/>
                <a:gd name="connsiteY22" fmla="*/ 4811 h 1466898"/>
                <a:gd name="connsiteX23" fmla="*/ 1476375 w 1628775"/>
                <a:gd name="connsiteY23" fmla="*/ 138161 h 1466898"/>
                <a:gd name="connsiteX24" fmla="*/ 1566863 w 1628775"/>
                <a:gd name="connsiteY24" fmla="*/ 152448 h 1466898"/>
                <a:gd name="connsiteX25" fmla="*/ 1628775 w 1628775"/>
                <a:gd name="connsiteY25" fmla="*/ 119111 h 14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28775" h="1466898">
                  <a:moveTo>
                    <a:pt x="0" y="1466898"/>
                  </a:moveTo>
                  <a:cubicBezTo>
                    <a:pt x="45243" y="1026367"/>
                    <a:pt x="103585" y="580279"/>
                    <a:pt x="147638" y="373904"/>
                  </a:cubicBezTo>
                  <a:cubicBezTo>
                    <a:pt x="191691" y="167529"/>
                    <a:pt x="242093" y="212376"/>
                    <a:pt x="264318" y="228648"/>
                  </a:cubicBezTo>
                  <a:cubicBezTo>
                    <a:pt x="286543" y="244920"/>
                    <a:pt x="271860" y="409624"/>
                    <a:pt x="280988" y="471536"/>
                  </a:cubicBezTo>
                  <a:cubicBezTo>
                    <a:pt x="290116" y="533448"/>
                    <a:pt x="296863" y="585042"/>
                    <a:pt x="319088" y="600123"/>
                  </a:cubicBezTo>
                  <a:cubicBezTo>
                    <a:pt x="341313" y="615204"/>
                    <a:pt x="383382" y="608854"/>
                    <a:pt x="414338" y="562023"/>
                  </a:cubicBezTo>
                  <a:cubicBezTo>
                    <a:pt x="445294" y="515192"/>
                    <a:pt x="479425" y="379858"/>
                    <a:pt x="504825" y="319136"/>
                  </a:cubicBezTo>
                  <a:cubicBezTo>
                    <a:pt x="530225" y="258414"/>
                    <a:pt x="552053" y="209995"/>
                    <a:pt x="566737" y="197692"/>
                  </a:cubicBezTo>
                  <a:cubicBezTo>
                    <a:pt x="581422" y="185389"/>
                    <a:pt x="585788" y="227061"/>
                    <a:pt x="592932" y="245317"/>
                  </a:cubicBezTo>
                  <a:cubicBezTo>
                    <a:pt x="600076" y="263573"/>
                    <a:pt x="598489" y="288179"/>
                    <a:pt x="609601" y="307229"/>
                  </a:cubicBezTo>
                  <a:cubicBezTo>
                    <a:pt x="620713" y="326279"/>
                    <a:pt x="627062" y="377476"/>
                    <a:pt x="652462" y="364379"/>
                  </a:cubicBezTo>
                  <a:cubicBezTo>
                    <a:pt x="677862" y="351282"/>
                    <a:pt x="735012" y="270320"/>
                    <a:pt x="762000" y="228648"/>
                  </a:cubicBezTo>
                  <a:cubicBezTo>
                    <a:pt x="788988" y="186976"/>
                    <a:pt x="800101" y="129429"/>
                    <a:pt x="814388" y="114348"/>
                  </a:cubicBezTo>
                  <a:cubicBezTo>
                    <a:pt x="828676" y="99267"/>
                    <a:pt x="832644" y="111174"/>
                    <a:pt x="847725" y="138161"/>
                  </a:cubicBezTo>
                  <a:cubicBezTo>
                    <a:pt x="862806" y="165148"/>
                    <a:pt x="885031" y="252857"/>
                    <a:pt x="904875" y="276273"/>
                  </a:cubicBezTo>
                  <a:cubicBezTo>
                    <a:pt x="924719" y="299689"/>
                    <a:pt x="941388" y="304848"/>
                    <a:pt x="966788" y="278655"/>
                  </a:cubicBezTo>
                  <a:cubicBezTo>
                    <a:pt x="992188" y="252462"/>
                    <a:pt x="1029891" y="154433"/>
                    <a:pt x="1057275" y="119111"/>
                  </a:cubicBezTo>
                  <a:cubicBezTo>
                    <a:pt x="1084659" y="83789"/>
                    <a:pt x="1111647" y="54817"/>
                    <a:pt x="1131094" y="66723"/>
                  </a:cubicBezTo>
                  <a:cubicBezTo>
                    <a:pt x="1150541" y="78629"/>
                    <a:pt x="1158082" y="163562"/>
                    <a:pt x="1173957" y="190549"/>
                  </a:cubicBezTo>
                  <a:cubicBezTo>
                    <a:pt x="1189832" y="217537"/>
                    <a:pt x="1202135" y="231823"/>
                    <a:pt x="1226344" y="228648"/>
                  </a:cubicBezTo>
                  <a:cubicBezTo>
                    <a:pt x="1250553" y="225473"/>
                    <a:pt x="1290638" y="202454"/>
                    <a:pt x="1319213" y="171498"/>
                  </a:cubicBezTo>
                  <a:cubicBezTo>
                    <a:pt x="1347788" y="140542"/>
                    <a:pt x="1377157" y="70691"/>
                    <a:pt x="1397794" y="42910"/>
                  </a:cubicBezTo>
                  <a:cubicBezTo>
                    <a:pt x="1418431" y="15129"/>
                    <a:pt x="1429941" y="-11064"/>
                    <a:pt x="1443038" y="4811"/>
                  </a:cubicBezTo>
                  <a:cubicBezTo>
                    <a:pt x="1456135" y="20686"/>
                    <a:pt x="1455738" y="113555"/>
                    <a:pt x="1476375" y="138161"/>
                  </a:cubicBezTo>
                  <a:cubicBezTo>
                    <a:pt x="1497012" y="162767"/>
                    <a:pt x="1541463" y="155623"/>
                    <a:pt x="1566863" y="152448"/>
                  </a:cubicBezTo>
                  <a:cubicBezTo>
                    <a:pt x="1592263" y="149273"/>
                    <a:pt x="1610519" y="134192"/>
                    <a:pt x="1628775" y="119111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79862" y="2510053"/>
            <a:ext cx="2618862" cy="1268197"/>
            <a:chOff x="3639064" y="5644086"/>
            <a:chExt cx="2618862" cy="1032531"/>
          </a:xfrm>
        </p:grpSpPr>
        <p:cxnSp>
          <p:nvCxnSpPr>
            <p:cNvPr id="52" name="Straight Arrow Connector 51"/>
            <p:cNvCxnSpPr/>
            <p:nvPr/>
          </p:nvCxnSpPr>
          <p:spPr>
            <a:xfrm flipV="1">
              <a:off x="4910138" y="5686425"/>
              <a:ext cx="0" cy="9382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795713" y="6307934"/>
              <a:ext cx="246221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238625" y="6256338"/>
              <a:ext cx="0" cy="1492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534025" y="6256338"/>
              <a:ext cx="0" cy="1492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/>
            <p:cNvSpPr/>
            <p:nvPr/>
          </p:nvSpPr>
          <p:spPr>
            <a:xfrm>
              <a:off x="3957637" y="5667374"/>
              <a:ext cx="633413" cy="511529"/>
            </a:xfrm>
            <a:custGeom>
              <a:avLst/>
              <a:gdLst>
                <a:gd name="connsiteX0" fmla="*/ 0 w 657225"/>
                <a:gd name="connsiteY0" fmla="*/ 28575 h 522150"/>
                <a:gd name="connsiteX1" fmla="*/ 104775 w 657225"/>
                <a:gd name="connsiteY1" fmla="*/ 338138 h 522150"/>
                <a:gd name="connsiteX2" fmla="*/ 252413 w 657225"/>
                <a:gd name="connsiteY2" fmla="*/ 509588 h 522150"/>
                <a:gd name="connsiteX3" fmla="*/ 466725 w 657225"/>
                <a:gd name="connsiteY3" fmla="*/ 481013 h 522150"/>
                <a:gd name="connsiteX4" fmla="*/ 571500 w 657225"/>
                <a:gd name="connsiteY4" fmla="*/ 257175 h 522150"/>
                <a:gd name="connsiteX5" fmla="*/ 657225 w 657225"/>
                <a:gd name="connsiteY5" fmla="*/ 0 h 522150"/>
                <a:gd name="connsiteX0" fmla="*/ 0 w 657225"/>
                <a:gd name="connsiteY0" fmla="*/ 28575 h 520537"/>
                <a:gd name="connsiteX1" fmla="*/ 104775 w 657225"/>
                <a:gd name="connsiteY1" fmla="*/ 338138 h 520537"/>
                <a:gd name="connsiteX2" fmla="*/ 252413 w 657225"/>
                <a:gd name="connsiteY2" fmla="*/ 509588 h 520537"/>
                <a:gd name="connsiteX3" fmla="*/ 454819 w 657225"/>
                <a:gd name="connsiteY3" fmla="*/ 476250 h 520537"/>
                <a:gd name="connsiteX4" fmla="*/ 571500 w 657225"/>
                <a:gd name="connsiteY4" fmla="*/ 257175 h 520537"/>
                <a:gd name="connsiteX5" fmla="*/ 657225 w 657225"/>
                <a:gd name="connsiteY5" fmla="*/ 0 h 520537"/>
                <a:gd name="connsiteX0" fmla="*/ 0 w 657225"/>
                <a:gd name="connsiteY0" fmla="*/ 28575 h 513320"/>
                <a:gd name="connsiteX1" fmla="*/ 104775 w 657225"/>
                <a:gd name="connsiteY1" fmla="*/ 338138 h 513320"/>
                <a:gd name="connsiteX2" fmla="*/ 259557 w 657225"/>
                <a:gd name="connsiteY2" fmla="*/ 500063 h 513320"/>
                <a:gd name="connsiteX3" fmla="*/ 454819 w 657225"/>
                <a:gd name="connsiteY3" fmla="*/ 476250 h 513320"/>
                <a:gd name="connsiteX4" fmla="*/ 571500 w 657225"/>
                <a:gd name="connsiteY4" fmla="*/ 257175 h 513320"/>
                <a:gd name="connsiteX5" fmla="*/ 657225 w 657225"/>
                <a:gd name="connsiteY5" fmla="*/ 0 h 513320"/>
                <a:gd name="connsiteX0" fmla="*/ 0 w 657225"/>
                <a:gd name="connsiteY0" fmla="*/ 28575 h 511542"/>
                <a:gd name="connsiteX1" fmla="*/ 104775 w 657225"/>
                <a:gd name="connsiteY1" fmla="*/ 338138 h 511542"/>
                <a:gd name="connsiteX2" fmla="*/ 259557 w 657225"/>
                <a:gd name="connsiteY2" fmla="*/ 500063 h 511542"/>
                <a:gd name="connsiteX3" fmla="*/ 447675 w 657225"/>
                <a:gd name="connsiteY3" fmla="*/ 471487 h 511542"/>
                <a:gd name="connsiteX4" fmla="*/ 571500 w 657225"/>
                <a:gd name="connsiteY4" fmla="*/ 257175 h 511542"/>
                <a:gd name="connsiteX5" fmla="*/ 657225 w 657225"/>
                <a:gd name="connsiteY5" fmla="*/ 0 h 511542"/>
                <a:gd name="connsiteX0" fmla="*/ 0 w 657225"/>
                <a:gd name="connsiteY0" fmla="*/ 28575 h 511176"/>
                <a:gd name="connsiteX1" fmla="*/ 104775 w 657225"/>
                <a:gd name="connsiteY1" fmla="*/ 338138 h 511176"/>
                <a:gd name="connsiteX2" fmla="*/ 259557 w 657225"/>
                <a:gd name="connsiteY2" fmla="*/ 500063 h 511176"/>
                <a:gd name="connsiteX3" fmla="*/ 447675 w 657225"/>
                <a:gd name="connsiteY3" fmla="*/ 471487 h 511176"/>
                <a:gd name="connsiteX4" fmla="*/ 581025 w 657225"/>
                <a:gd name="connsiteY4" fmla="*/ 266700 h 511176"/>
                <a:gd name="connsiteX5" fmla="*/ 657225 w 657225"/>
                <a:gd name="connsiteY5" fmla="*/ 0 h 511176"/>
                <a:gd name="connsiteX0" fmla="*/ 0 w 633413"/>
                <a:gd name="connsiteY0" fmla="*/ 30957 h 511176"/>
                <a:gd name="connsiteX1" fmla="*/ 80963 w 633413"/>
                <a:gd name="connsiteY1" fmla="*/ 338138 h 511176"/>
                <a:gd name="connsiteX2" fmla="*/ 235745 w 633413"/>
                <a:gd name="connsiteY2" fmla="*/ 500063 h 511176"/>
                <a:gd name="connsiteX3" fmla="*/ 423863 w 633413"/>
                <a:gd name="connsiteY3" fmla="*/ 471487 h 511176"/>
                <a:gd name="connsiteX4" fmla="*/ 557213 w 633413"/>
                <a:gd name="connsiteY4" fmla="*/ 266700 h 511176"/>
                <a:gd name="connsiteX5" fmla="*/ 633413 w 633413"/>
                <a:gd name="connsiteY5" fmla="*/ 0 h 511176"/>
                <a:gd name="connsiteX0" fmla="*/ 0 w 633413"/>
                <a:gd name="connsiteY0" fmla="*/ 30957 h 511529"/>
                <a:gd name="connsiteX1" fmla="*/ 90488 w 633413"/>
                <a:gd name="connsiteY1" fmla="*/ 333376 h 511529"/>
                <a:gd name="connsiteX2" fmla="*/ 235745 w 633413"/>
                <a:gd name="connsiteY2" fmla="*/ 500063 h 511529"/>
                <a:gd name="connsiteX3" fmla="*/ 423863 w 633413"/>
                <a:gd name="connsiteY3" fmla="*/ 471487 h 511529"/>
                <a:gd name="connsiteX4" fmla="*/ 557213 w 633413"/>
                <a:gd name="connsiteY4" fmla="*/ 266700 h 511529"/>
                <a:gd name="connsiteX5" fmla="*/ 633413 w 633413"/>
                <a:gd name="connsiteY5" fmla="*/ 0 h 5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413" h="511529">
                  <a:moveTo>
                    <a:pt x="0" y="30957"/>
                  </a:moveTo>
                  <a:cubicBezTo>
                    <a:pt x="31353" y="145654"/>
                    <a:pt x="51197" y="255192"/>
                    <a:pt x="90488" y="333376"/>
                  </a:cubicBezTo>
                  <a:cubicBezTo>
                    <a:pt x="129779" y="411560"/>
                    <a:pt x="180183" y="477045"/>
                    <a:pt x="235745" y="500063"/>
                  </a:cubicBezTo>
                  <a:cubicBezTo>
                    <a:pt x="291307" y="523081"/>
                    <a:pt x="370285" y="510381"/>
                    <a:pt x="423863" y="471487"/>
                  </a:cubicBezTo>
                  <a:cubicBezTo>
                    <a:pt x="477441" y="432593"/>
                    <a:pt x="522288" y="345281"/>
                    <a:pt x="557213" y="266700"/>
                  </a:cubicBezTo>
                  <a:cubicBezTo>
                    <a:pt x="592138" y="188119"/>
                    <a:pt x="606425" y="88503"/>
                    <a:pt x="633413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213348" y="5644086"/>
              <a:ext cx="633413" cy="511529"/>
            </a:xfrm>
            <a:custGeom>
              <a:avLst/>
              <a:gdLst>
                <a:gd name="connsiteX0" fmla="*/ 0 w 657225"/>
                <a:gd name="connsiteY0" fmla="*/ 28575 h 522150"/>
                <a:gd name="connsiteX1" fmla="*/ 104775 w 657225"/>
                <a:gd name="connsiteY1" fmla="*/ 338138 h 522150"/>
                <a:gd name="connsiteX2" fmla="*/ 252413 w 657225"/>
                <a:gd name="connsiteY2" fmla="*/ 509588 h 522150"/>
                <a:gd name="connsiteX3" fmla="*/ 466725 w 657225"/>
                <a:gd name="connsiteY3" fmla="*/ 481013 h 522150"/>
                <a:gd name="connsiteX4" fmla="*/ 571500 w 657225"/>
                <a:gd name="connsiteY4" fmla="*/ 257175 h 522150"/>
                <a:gd name="connsiteX5" fmla="*/ 657225 w 657225"/>
                <a:gd name="connsiteY5" fmla="*/ 0 h 522150"/>
                <a:gd name="connsiteX0" fmla="*/ 0 w 657225"/>
                <a:gd name="connsiteY0" fmla="*/ 28575 h 520537"/>
                <a:gd name="connsiteX1" fmla="*/ 104775 w 657225"/>
                <a:gd name="connsiteY1" fmla="*/ 338138 h 520537"/>
                <a:gd name="connsiteX2" fmla="*/ 252413 w 657225"/>
                <a:gd name="connsiteY2" fmla="*/ 509588 h 520537"/>
                <a:gd name="connsiteX3" fmla="*/ 454819 w 657225"/>
                <a:gd name="connsiteY3" fmla="*/ 476250 h 520537"/>
                <a:gd name="connsiteX4" fmla="*/ 571500 w 657225"/>
                <a:gd name="connsiteY4" fmla="*/ 257175 h 520537"/>
                <a:gd name="connsiteX5" fmla="*/ 657225 w 657225"/>
                <a:gd name="connsiteY5" fmla="*/ 0 h 520537"/>
                <a:gd name="connsiteX0" fmla="*/ 0 w 657225"/>
                <a:gd name="connsiteY0" fmla="*/ 28575 h 513320"/>
                <a:gd name="connsiteX1" fmla="*/ 104775 w 657225"/>
                <a:gd name="connsiteY1" fmla="*/ 338138 h 513320"/>
                <a:gd name="connsiteX2" fmla="*/ 259557 w 657225"/>
                <a:gd name="connsiteY2" fmla="*/ 500063 h 513320"/>
                <a:gd name="connsiteX3" fmla="*/ 454819 w 657225"/>
                <a:gd name="connsiteY3" fmla="*/ 476250 h 513320"/>
                <a:gd name="connsiteX4" fmla="*/ 571500 w 657225"/>
                <a:gd name="connsiteY4" fmla="*/ 257175 h 513320"/>
                <a:gd name="connsiteX5" fmla="*/ 657225 w 657225"/>
                <a:gd name="connsiteY5" fmla="*/ 0 h 513320"/>
                <a:gd name="connsiteX0" fmla="*/ 0 w 657225"/>
                <a:gd name="connsiteY0" fmla="*/ 28575 h 511542"/>
                <a:gd name="connsiteX1" fmla="*/ 104775 w 657225"/>
                <a:gd name="connsiteY1" fmla="*/ 338138 h 511542"/>
                <a:gd name="connsiteX2" fmla="*/ 259557 w 657225"/>
                <a:gd name="connsiteY2" fmla="*/ 500063 h 511542"/>
                <a:gd name="connsiteX3" fmla="*/ 447675 w 657225"/>
                <a:gd name="connsiteY3" fmla="*/ 471487 h 511542"/>
                <a:gd name="connsiteX4" fmla="*/ 571500 w 657225"/>
                <a:gd name="connsiteY4" fmla="*/ 257175 h 511542"/>
                <a:gd name="connsiteX5" fmla="*/ 657225 w 657225"/>
                <a:gd name="connsiteY5" fmla="*/ 0 h 511542"/>
                <a:gd name="connsiteX0" fmla="*/ 0 w 657225"/>
                <a:gd name="connsiteY0" fmla="*/ 28575 h 511176"/>
                <a:gd name="connsiteX1" fmla="*/ 104775 w 657225"/>
                <a:gd name="connsiteY1" fmla="*/ 338138 h 511176"/>
                <a:gd name="connsiteX2" fmla="*/ 259557 w 657225"/>
                <a:gd name="connsiteY2" fmla="*/ 500063 h 511176"/>
                <a:gd name="connsiteX3" fmla="*/ 447675 w 657225"/>
                <a:gd name="connsiteY3" fmla="*/ 471487 h 511176"/>
                <a:gd name="connsiteX4" fmla="*/ 581025 w 657225"/>
                <a:gd name="connsiteY4" fmla="*/ 266700 h 511176"/>
                <a:gd name="connsiteX5" fmla="*/ 657225 w 657225"/>
                <a:gd name="connsiteY5" fmla="*/ 0 h 511176"/>
                <a:gd name="connsiteX0" fmla="*/ 0 w 633413"/>
                <a:gd name="connsiteY0" fmla="*/ 30957 h 511176"/>
                <a:gd name="connsiteX1" fmla="*/ 80963 w 633413"/>
                <a:gd name="connsiteY1" fmla="*/ 338138 h 511176"/>
                <a:gd name="connsiteX2" fmla="*/ 235745 w 633413"/>
                <a:gd name="connsiteY2" fmla="*/ 500063 h 511176"/>
                <a:gd name="connsiteX3" fmla="*/ 423863 w 633413"/>
                <a:gd name="connsiteY3" fmla="*/ 471487 h 511176"/>
                <a:gd name="connsiteX4" fmla="*/ 557213 w 633413"/>
                <a:gd name="connsiteY4" fmla="*/ 266700 h 511176"/>
                <a:gd name="connsiteX5" fmla="*/ 633413 w 633413"/>
                <a:gd name="connsiteY5" fmla="*/ 0 h 511176"/>
                <a:gd name="connsiteX0" fmla="*/ 0 w 633413"/>
                <a:gd name="connsiteY0" fmla="*/ 30957 h 511529"/>
                <a:gd name="connsiteX1" fmla="*/ 90488 w 633413"/>
                <a:gd name="connsiteY1" fmla="*/ 333376 h 511529"/>
                <a:gd name="connsiteX2" fmla="*/ 235745 w 633413"/>
                <a:gd name="connsiteY2" fmla="*/ 500063 h 511529"/>
                <a:gd name="connsiteX3" fmla="*/ 423863 w 633413"/>
                <a:gd name="connsiteY3" fmla="*/ 471487 h 511529"/>
                <a:gd name="connsiteX4" fmla="*/ 557213 w 633413"/>
                <a:gd name="connsiteY4" fmla="*/ 266700 h 511529"/>
                <a:gd name="connsiteX5" fmla="*/ 633413 w 633413"/>
                <a:gd name="connsiteY5" fmla="*/ 0 h 5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413" h="511529">
                  <a:moveTo>
                    <a:pt x="0" y="30957"/>
                  </a:moveTo>
                  <a:cubicBezTo>
                    <a:pt x="31353" y="145654"/>
                    <a:pt x="51197" y="255192"/>
                    <a:pt x="90488" y="333376"/>
                  </a:cubicBezTo>
                  <a:cubicBezTo>
                    <a:pt x="129779" y="411560"/>
                    <a:pt x="180183" y="477045"/>
                    <a:pt x="235745" y="500063"/>
                  </a:cubicBezTo>
                  <a:cubicBezTo>
                    <a:pt x="291307" y="523081"/>
                    <a:pt x="370285" y="510381"/>
                    <a:pt x="423863" y="471487"/>
                  </a:cubicBezTo>
                  <a:cubicBezTo>
                    <a:pt x="477441" y="432593"/>
                    <a:pt x="522288" y="345281"/>
                    <a:pt x="557213" y="266700"/>
                  </a:cubicBezTo>
                  <a:cubicBezTo>
                    <a:pt x="592138" y="188119"/>
                    <a:pt x="606425" y="88503"/>
                    <a:pt x="633413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014787" y="5973672"/>
              <a:ext cx="6667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453168" y="5987873"/>
              <a:ext cx="6667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682012" y="6013673"/>
              <a:ext cx="6667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295956" y="6007323"/>
              <a:ext cx="66676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3639064" y="6033592"/>
              <a:ext cx="2852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4966497" y="6028467"/>
              <a:ext cx="261163" cy="65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4601621" y="6039346"/>
              <a:ext cx="205137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5847405" y="6041712"/>
              <a:ext cx="246207" cy="46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6911605"/>
                </p:ext>
              </p:extLst>
            </p:nvPr>
          </p:nvGraphicFramePr>
          <p:xfrm>
            <a:off x="4037140" y="6431042"/>
            <a:ext cx="342900" cy="245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1" name="Equation" r:id="rId27" imgW="406080" imgH="291960" progId="Equation.DSMT4">
                    <p:embed/>
                  </p:oleObj>
                </mc:Choice>
                <mc:Fallback>
                  <p:oleObj name="Equation" r:id="rId27" imgW="406080" imgH="291960" progId="Equation.DSMT4">
                    <p:embed/>
                    <p:pic>
                      <p:nvPicPr>
                        <p:cNvPr id="66" name="Object 65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4037140" y="6431042"/>
                          <a:ext cx="342900" cy="245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2744503"/>
                </p:ext>
              </p:extLst>
            </p:nvPr>
          </p:nvGraphicFramePr>
          <p:xfrm>
            <a:off x="5440826" y="6395611"/>
            <a:ext cx="214705" cy="259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2" name="Equation" r:id="rId29" imgW="253800" imgH="291960" progId="Equation.DSMT4">
                    <p:embed/>
                  </p:oleObj>
                </mc:Choice>
                <mc:Fallback>
                  <p:oleObj name="Equation" r:id="rId29" imgW="253800" imgH="291960" progId="Equation.DSMT4">
                    <p:embed/>
                    <p:pic>
                      <p:nvPicPr>
                        <p:cNvPr id="67" name="Object 66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5440826" y="6395611"/>
                          <a:ext cx="214705" cy="2594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05675" y="5723254"/>
                <a:ext cx="23056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~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75" y="5723254"/>
                <a:ext cx="2305631" cy="369332"/>
              </a:xfrm>
              <a:prstGeom prst="rect">
                <a:avLst/>
              </a:prstGeom>
              <a:blipFill>
                <a:blip r:embed="rId3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984481" y="1364216"/>
            <a:ext cx="2854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Effect enhanced by taking the  second-derivative of the voltage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284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96835" y="5805594"/>
                <a:ext cx="466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Splitting of peaks: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835" y="5805594"/>
                <a:ext cx="4667250" cy="369332"/>
              </a:xfrm>
              <a:prstGeom prst="rect">
                <a:avLst/>
              </a:prstGeom>
              <a:blipFill>
                <a:blip r:embed="rId3"/>
                <a:stretch>
                  <a:fillRect l="-117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70108" y="2667566"/>
                <a:ext cx="4245906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sub>
                    </m:sSub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sub>
                    </m:sSub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08" y="2667566"/>
                <a:ext cx="4245906" cy="404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99280" y="3255692"/>
                <a:ext cx="6096000" cy="9921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𝑆𝑆</m:t>
                          </m:r>
                        </m:sub>
                      </m:sSub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280" y="3255692"/>
                <a:ext cx="6096000" cy="9921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05681" y="4553238"/>
                <a:ext cx="472210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Junction </a:t>
                </a:r>
                <a:r>
                  <a:rPr lang="en-US" dirty="0">
                    <a:ea typeface="Cambria Math" panose="02040503050406030204" pitchFamily="18" charset="0"/>
                  </a:rPr>
                  <a:t>spends a lot of time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less time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81" y="4553238"/>
                <a:ext cx="4722102" cy="646331"/>
              </a:xfrm>
              <a:prstGeom prst="rect">
                <a:avLst/>
              </a:prstGeom>
              <a:blipFill>
                <a:blip r:embed="rId6"/>
                <a:stretch>
                  <a:fillRect l="-1163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53987" y="145072"/>
            <a:ext cx="4098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(3) Photon </a:t>
            </a:r>
            <a:r>
              <a:rPr lang="en-US" dirty="0" smtClean="0"/>
              <a:t>(or phonon</a:t>
            </a:r>
            <a:r>
              <a:rPr lang="en-US" dirty="0"/>
              <a:t>) assisted tunneling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0389" y="703463"/>
            <a:ext cx="8962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Apply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microwaves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to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a tunnel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junction.</a:t>
            </a:r>
          </a:p>
          <a:p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Oscillates the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electromagnetic potential of one side relative to other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97533" y="2712457"/>
                <a:ext cx="280629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533" y="2712457"/>
                <a:ext cx="28062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352128" y="3437053"/>
            <a:ext cx="2887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Calculate the phase-average: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868289" y="4390321"/>
            <a:ext cx="4679990" cy="1217366"/>
            <a:chOff x="5868289" y="4390321"/>
            <a:chExt cx="4679990" cy="1217366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6206427" y="4495406"/>
              <a:ext cx="0" cy="84296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201665" y="5331226"/>
              <a:ext cx="15049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630541" y="5297886"/>
              <a:ext cx="16906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8635305" y="4454923"/>
              <a:ext cx="0" cy="84296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6213570" y="4445400"/>
              <a:ext cx="1402557" cy="885825"/>
            </a:xfrm>
            <a:custGeom>
              <a:avLst/>
              <a:gdLst>
                <a:gd name="connsiteX0" fmla="*/ 0 w 1402557"/>
                <a:gd name="connsiteY0" fmla="*/ 885825 h 885825"/>
                <a:gd name="connsiteX1" fmla="*/ 88107 w 1402557"/>
                <a:gd name="connsiteY1" fmla="*/ 842963 h 885825"/>
                <a:gd name="connsiteX2" fmla="*/ 278607 w 1402557"/>
                <a:gd name="connsiteY2" fmla="*/ 807244 h 885825"/>
                <a:gd name="connsiteX3" fmla="*/ 504825 w 1402557"/>
                <a:gd name="connsiteY3" fmla="*/ 785813 h 885825"/>
                <a:gd name="connsiteX4" fmla="*/ 721519 w 1402557"/>
                <a:gd name="connsiteY4" fmla="*/ 764381 h 885825"/>
                <a:gd name="connsiteX5" fmla="*/ 773907 w 1402557"/>
                <a:gd name="connsiteY5" fmla="*/ 721519 h 885825"/>
                <a:gd name="connsiteX6" fmla="*/ 809625 w 1402557"/>
                <a:gd name="connsiteY6" fmla="*/ 571500 h 885825"/>
                <a:gd name="connsiteX7" fmla="*/ 916782 w 1402557"/>
                <a:gd name="connsiteY7" fmla="*/ 514350 h 885825"/>
                <a:gd name="connsiteX8" fmla="*/ 950119 w 1402557"/>
                <a:gd name="connsiteY8" fmla="*/ 442913 h 885825"/>
                <a:gd name="connsiteX9" fmla="*/ 954882 w 1402557"/>
                <a:gd name="connsiteY9" fmla="*/ 309563 h 885825"/>
                <a:gd name="connsiteX10" fmla="*/ 1143000 w 1402557"/>
                <a:gd name="connsiteY10" fmla="*/ 171450 h 885825"/>
                <a:gd name="connsiteX11" fmla="*/ 1402557 w 1402557"/>
                <a:gd name="connsiteY11" fmla="*/ 0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2557" h="885825">
                  <a:moveTo>
                    <a:pt x="0" y="885825"/>
                  </a:moveTo>
                  <a:cubicBezTo>
                    <a:pt x="20836" y="870942"/>
                    <a:pt x="41672" y="856060"/>
                    <a:pt x="88107" y="842963"/>
                  </a:cubicBezTo>
                  <a:cubicBezTo>
                    <a:pt x="134542" y="829866"/>
                    <a:pt x="209154" y="816769"/>
                    <a:pt x="278607" y="807244"/>
                  </a:cubicBezTo>
                  <a:cubicBezTo>
                    <a:pt x="348060" y="797719"/>
                    <a:pt x="504825" y="785813"/>
                    <a:pt x="504825" y="785813"/>
                  </a:cubicBezTo>
                  <a:cubicBezTo>
                    <a:pt x="578644" y="778669"/>
                    <a:pt x="676672" y="775097"/>
                    <a:pt x="721519" y="764381"/>
                  </a:cubicBezTo>
                  <a:cubicBezTo>
                    <a:pt x="766366" y="753665"/>
                    <a:pt x="759223" y="753666"/>
                    <a:pt x="773907" y="721519"/>
                  </a:cubicBezTo>
                  <a:cubicBezTo>
                    <a:pt x="788591" y="689372"/>
                    <a:pt x="785813" y="606028"/>
                    <a:pt x="809625" y="571500"/>
                  </a:cubicBezTo>
                  <a:cubicBezTo>
                    <a:pt x="833438" y="536972"/>
                    <a:pt x="893366" y="535781"/>
                    <a:pt x="916782" y="514350"/>
                  </a:cubicBezTo>
                  <a:cubicBezTo>
                    <a:pt x="940198" y="492919"/>
                    <a:pt x="943769" y="477044"/>
                    <a:pt x="950119" y="442913"/>
                  </a:cubicBezTo>
                  <a:cubicBezTo>
                    <a:pt x="956469" y="408782"/>
                    <a:pt x="922735" y="354807"/>
                    <a:pt x="954882" y="309563"/>
                  </a:cubicBezTo>
                  <a:cubicBezTo>
                    <a:pt x="987029" y="264319"/>
                    <a:pt x="1068388" y="223044"/>
                    <a:pt x="1143000" y="171450"/>
                  </a:cubicBezTo>
                  <a:cubicBezTo>
                    <a:pt x="1217612" y="119856"/>
                    <a:pt x="1310084" y="59928"/>
                    <a:pt x="1402557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559227" y="4428731"/>
              <a:ext cx="0" cy="86915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701271" y="4428731"/>
              <a:ext cx="0" cy="86915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823546" y="4428731"/>
              <a:ext cx="0" cy="86915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8651970" y="4615055"/>
              <a:ext cx="1728788" cy="581036"/>
            </a:xfrm>
            <a:custGeom>
              <a:avLst/>
              <a:gdLst>
                <a:gd name="connsiteX0" fmla="*/ 0 w 1728788"/>
                <a:gd name="connsiteY0" fmla="*/ 376638 h 589893"/>
                <a:gd name="connsiteX1" fmla="*/ 169069 w 1728788"/>
                <a:gd name="connsiteY1" fmla="*/ 488557 h 589893"/>
                <a:gd name="connsiteX2" fmla="*/ 478632 w 1728788"/>
                <a:gd name="connsiteY2" fmla="*/ 574282 h 589893"/>
                <a:gd name="connsiteX3" fmla="*/ 700088 w 1728788"/>
                <a:gd name="connsiteY3" fmla="*/ 586188 h 589893"/>
                <a:gd name="connsiteX4" fmla="*/ 785813 w 1728788"/>
                <a:gd name="connsiteY4" fmla="*/ 531419 h 589893"/>
                <a:gd name="connsiteX5" fmla="*/ 845344 w 1728788"/>
                <a:gd name="connsiteY5" fmla="*/ 364732 h 589893"/>
                <a:gd name="connsiteX6" fmla="*/ 892969 w 1728788"/>
                <a:gd name="connsiteY6" fmla="*/ 200426 h 589893"/>
                <a:gd name="connsiteX7" fmla="*/ 904875 w 1728788"/>
                <a:gd name="connsiteY7" fmla="*/ 176613 h 589893"/>
                <a:gd name="connsiteX8" fmla="*/ 945357 w 1728788"/>
                <a:gd name="connsiteY8" fmla="*/ 226619 h 589893"/>
                <a:gd name="connsiteX9" fmla="*/ 983457 w 1728788"/>
                <a:gd name="connsiteY9" fmla="*/ 367113 h 589893"/>
                <a:gd name="connsiteX10" fmla="*/ 1014413 w 1728788"/>
                <a:gd name="connsiteY10" fmla="*/ 436169 h 589893"/>
                <a:gd name="connsiteX11" fmla="*/ 1057275 w 1728788"/>
                <a:gd name="connsiteY11" fmla="*/ 438551 h 589893"/>
                <a:gd name="connsiteX12" fmla="*/ 1107282 w 1728788"/>
                <a:gd name="connsiteY12" fmla="*/ 319488 h 589893"/>
                <a:gd name="connsiteX13" fmla="*/ 1164432 w 1728788"/>
                <a:gd name="connsiteY13" fmla="*/ 31357 h 589893"/>
                <a:gd name="connsiteX14" fmla="*/ 1190625 w 1728788"/>
                <a:gd name="connsiteY14" fmla="*/ 19451 h 589893"/>
                <a:gd name="connsiteX15" fmla="*/ 1231107 w 1728788"/>
                <a:gd name="connsiteY15" fmla="*/ 136132 h 589893"/>
                <a:gd name="connsiteX16" fmla="*/ 1259682 w 1728788"/>
                <a:gd name="connsiteY16" fmla="*/ 236144 h 589893"/>
                <a:gd name="connsiteX17" fmla="*/ 1295400 w 1728788"/>
                <a:gd name="connsiteY17" fmla="*/ 243288 h 589893"/>
                <a:gd name="connsiteX18" fmla="*/ 1728788 w 1728788"/>
                <a:gd name="connsiteY18" fmla="*/ 229001 h 589893"/>
                <a:gd name="connsiteX0" fmla="*/ 0 w 1728788"/>
                <a:gd name="connsiteY0" fmla="*/ 376638 h 589893"/>
                <a:gd name="connsiteX1" fmla="*/ 169069 w 1728788"/>
                <a:gd name="connsiteY1" fmla="*/ 488557 h 589893"/>
                <a:gd name="connsiteX2" fmla="*/ 478632 w 1728788"/>
                <a:gd name="connsiteY2" fmla="*/ 574282 h 589893"/>
                <a:gd name="connsiteX3" fmla="*/ 700088 w 1728788"/>
                <a:gd name="connsiteY3" fmla="*/ 586188 h 589893"/>
                <a:gd name="connsiteX4" fmla="*/ 785813 w 1728788"/>
                <a:gd name="connsiteY4" fmla="*/ 531419 h 589893"/>
                <a:gd name="connsiteX5" fmla="*/ 845344 w 1728788"/>
                <a:gd name="connsiteY5" fmla="*/ 364732 h 589893"/>
                <a:gd name="connsiteX6" fmla="*/ 892969 w 1728788"/>
                <a:gd name="connsiteY6" fmla="*/ 200426 h 589893"/>
                <a:gd name="connsiteX7" fmla="*/ 904875 w 1728788"/>
                <a:gd name="connsiteY7" fmla="*/ 176613 h 589893"/>
                <a:gd name="connsiteX8" fmla="*/ 945357 w 1728788"/>
                <a:gd name="connsiteY8" fmla="*/ 226619 h 589893"/>
                <a:gd name="connsiteX9" fmla="*/ 983457 w 1728788"/>
                <a:gd name="connsiteY9" fmla="*/ 367113 h 589893"/>
                <a:gd name="connsiteX10" fmla="*/ 1014413 w 1728788"/>
                <a:gd name="connsiteY10" fmla="*/ 436169 h 589893"/>
                <a:gd name="connsiteX11" fmla="*/ 1057275 w 1728788"/>
                <a:gd name="connsiteY11" fmla="*/ 438551 h 589893"/>
                <a:gd name="connsiteX12" fmla="*/ 1107282 w 1728788"/>
                <a:gd name="connsiteY12" fmla="*/ 319488 h 589893"/>
                <a:gd name="connsiteX13" fmla="*/ 1164432 w 1728788"/>
                <a:gd name="connsiteY13" fmla="*/ 31357 h 589893"/>
                <a:gd name="connsiteX14" fmla="*/ 1190625 w 1728788"/>
                <a:gd name="connsiteY14" fmla="*/ 19451 h 589893"/>
                <a:gd name="connsiteX15" fmla="*/ 1231107 w 1728788"/>
                <a:gd name="connsiteY15" fmla="*/ 136132 h 589893"/>
                <a:gd name="connsiteX16" fmla="*/ 1295400 w 1728788"/>
                <a:gd name="connsiteY16" fmla="*/ 243288 h 589893"/>
                <a:gd name="connsiteX17" fmla="*/ 1728788 w 1728788"/>
                <a:gd name="connsiteY17" fmla="*/ 229001 h 589893"/>
                <a:gd name="connsiteX0" fmla="*/ 0 w 1728788"/>
                <a:gd name="connsiteY0" fmla="*/ 376777 h 590032"/>
                <a:gd name="connsiteX1" fmla="*/ 169069 w 1728788"/>
                <a:gd name="connsiteY1" fmla="*/ 488696 h 590032"/>
                <a:gd name="connsiteX2" fmla="*/ 478632 w 1728788"/>
                <a:gd name="connsiteY2" fmla="*/ 574421 h 590032"/>
                <a:gd name="connsiteX3" fmla="*/ 700088 w 1728788"/>
                <a:gd name="connsiteY3" fmla="*/ 586327 h 590032"/>
                <a:gd name="connsiteX4" fmla="*/ 785813 w 1728788"/>
                <a:gd name="connsiteY4" fmla="*/ 531558 h 590032"/>
                <a:gd name="connsiteX5" fmla="*/ 845344 w 1728788"/>
                <a:gd name="connsiteY5" fmla="*/ 364871 h 590032"/>
                <a:gd name="connsiteX6" fmla="*/ 892969 w 1728788"/>
                <a:gd name="connsiteY6" fmla="*/ 200565 h 590032"/>
                <a:gd name="connsiteX7" fmla="*/ 904875 w 1728788"/>
                <a:gd name="connsiteY7" fmla="*/ 176752 h 590032"/>
                <a:gd name="connsiteX8" fmla="*/ 945357 w 1728788"/>
                <a:gd name="connsiteY8" fmla="*/ 226758 h 590032"/>
                <a:gd name="connsiteX9" fmla="*/ 983457 w 1728788"/>
                <a:gd name="connsiteY9" fmla="*/ 367252 h 590032"/>
                <a:gd name="connsiteX10" fmla="*/ 1014413 w 1728788"/>
                <a:gd name="connsiteY10" fmla="*/ 436308 h 590032"/>
                <a:gd name="connsiteX11" fmla="*/ 1057275 w 1728788"/>
                <a:gd name="connsiteY11" fmla="*/ 438690 h 590032"/>
                <a:gd name="connsiteX12" fmla="*/ 1107282 w 1728788"/>
                <a:gd name="connsiteY12" fmla="*/ 319627 h 590032"/>
                <a:gd name="connsiteX13" fmla="*/ 1164432 w 1728788"/>
                <a:gd name="connsiteY13" fmla="*/ 31496 h 590032"/>
                <a:gd name="connsiteX14" fmla="*/ 1190625 w 1728788"/>
                <a:gd name="connsiteY14" fmla="*/ 19590 h 590032"/>
                <a:gd name="connsiteX15" fmla="*/ 1231107 w 1728788"/>
                <a:gd name="connsiteY15" fmla="*/ 138653 h 590032"/>
                <a:gd name="connsiteX16" fmla="*/ 1295400 w 1728788"/>
                <a:gd name="connsiteY16" fmla="*/ 243427 h 590032"/>
                <a:gd name="connsiteX17" fmla="*/ 1728788 w 1728788"/>
                <a:gd name="connsiteY17" fmla="*/ 229140 h 590032"/>
                <a:gd name="connsiteX0" fmla="*/ 0 w 1728788"/>
                <a:gd name="connsiteY0" fmla="*/ 376777 h 590032"/>
                <a:gd name="connsiteX1" fmla="*/ 169069 w 1728788"/>
                <a:gd name="connsiteY1" fmla="*/ 488696 h 590032"/>
                <a:gd name="connsiteX2" fmla="*/ 478632 w 1728788"/>
                <a:gd name="connsiteY2" fmla="*/ 574421 h 590032"/>
                <a:gd name="connsiteX3" fmla="*/ 700088 w 1728788"/>
                <a:gd name="connsiteY3" fmla="*/ 586327 h 590032"/>
                <a:gd name="connsiteX4" fmla="*/ 785813 w 1728788"/>
                <a:gd name="connsiteY4" fmla="*/ 531558 h 590032"/>
                <a:gd name="connsiteX5" fmla="*/ 845344 w 1728788"/>
                <a:gd name="connsiteY5" fmla="*/ 364871 h 590032"/>
                <a:gd name="connsiteX6" fmla="*/ 892969 w 1728788"/>
                <a:gd name="connsiteY6" fmla="*/ 200565 h 590032"/>
                <a:gd name="connsiteX7" fmla="*/ 904875 w 1728788"/>
                <a:gd name="connsiteY7" fmla="*/ 176752 h 590032"/>
                <a:gd name="connsiteX8" fmla="*/ 945357 w 1728788"/>
                <a:gd name="connsiteY8" fmla="*/ 226758 h 590032"/>
                <a:gd name="connsiteX9" fmla="*/ 983457 w 1728788"/>
                <a:gd name="connsiteY9" fmla="*/ 367252 h 590032"/>
                <a:gd name="connsiteX10" fmla="*/ 1014413 w 1728788"/>
                <a:gd name="connsiteY10" fmla="*/ 436308 h 590032"/>
                <a:gd name="connsiteX11" fmla="*/ 1057275 w 1728788"/>
                <a:gd name="connsiteY11" fmla="*/ 438690 h 590032"/>
                <a:gd name="connsiteX12" fmla="*/ 1107282 w 1728788"/>
                <a:gd name="connsiteY12" fmla="*/ 319627 h 590032"/>
                <a:gd name="connsiteX13" fmla="*/ 1164432 w 1728788"/>
                <a:gd name="connsiteY13" fmla="*/ 31496 h 590032"/>
                <a:gd name="connsiteX14" fmla="*/ 1190625 w 1728788"/>
                <a:gd name="connsiteY14" fmla="*/ 19590 h 590032"/>
                <a:gd name="connsiteX15" fmla="*/ 1231107 w 1728788"/>
                <a:gd name="connsiteY15" fmla="*/ 138653 h 590032"/>
                <a:gd name="connsiteX16" fmla="*/ 1295400 w 1728788"/>
                <a:gd name="connsiteY16" fmla="*/ 243427 h 590032"/>
                <a:gd name="connsiteX17" fmla="*/ 1728788 w 1728788"/>
                <a:gd name="connsiteY17" fmla="*/ 229140 h 590032"/>
                <a:gd name="connsiteX0" fmla="*/ 0 w 1728788"/>
                <a:gd name="connsiteY0" fmla="*/ 374006 h 587261"/>
                <a:gd name="connsiteX1" fmla="*/ 169069 w 1728788"/>
                <a:gd name="connsiteY1" fmla="*/ 485925 h 587261"/>
                <a:gd name="connsiteX2" fmla="*/ 478632 w 1728788"/>
                <a:gd name="connsiteY2" fmla="*/ 571650 h 587261"/>
                <a:gd name="connsiteX3" fmla="*/ 700088 w 1728788"/>
                <a:gd name="connsiteY3" fmla="*/ 583556 h 587261"/>
                <a:gd name="connsiteX4" fmla="*/ 785813 w 1728788"/>
                <a:gd name="connsiteY4" fmla="*/ 528787 h 587261"/>
                <a:gd name="connsiteX5" fmla="*/ 845344 w 1728788"/>
                <a:gd name="connsiteY5" fmla="*/ 362100 h 587261"/>
                <a:gd name="connsiteX6" fmla="*/ 892969 w 1728788"/>
                <a:gd name="connsiteY6" fmla="*/ 197794 h 587261"/>
                <a:gd name="connsiteX7" fmla="*/ 904875 w 1728788"/>
                <a:gd name="connsiteY7" fmla="*/ 173981 h 587261"/>
                <a:gd name="connsiteX8" fmla="*/ 945357 w 1728788"/>
                <a:gd name="connsiteY8" fmla="*/ 223987 h 587261"/>
                <a:gd name="connsiteX9" fmla="*/ 983457 w 1728788"/>
                <a:gd name="connsiteY9" fmla="*/ 364481 h 587261"/>
                <a:gd name="connsiteX10" fmla="*/ 1014413 w 1728788"/>
                <a:gd name="connsiteY10" fmla="*/ 433537 h 587261"/>
                <a:gd name="connsiteX11" fmla="*/ 1057275 w 1728788"/>
                <a:gd name="connsiteY11" fmla="*/ 435919 h 587261"/>
                <a:gd name="connsiteX12" fmla="*/ 1107282 w 1728788"/>
                <a:gd name="connsiteY12" fmla="*/ 316856 h 587261"/>
                <a:gd name="connsiteX13" fmla="*/ 1152526 w 1728788"/>
                <a:gd name="connsiteY13" fmla="*/ 33487 h 587261"/>
                <a:gd name="connsiteX14" fmla="*/ 1190625 w 1728788"/>
                <a:gd name="connsiteY14" fmla="*/ 16819 h 587261"/>
                <a:gd name="connsiteX15" fmla="*/ 1231107 w 1728788"/>
                <a:gd name="connsiteY15" fmla="*/ 135882 h 587261"/>
                <a:gd name="connsiteX16" fmla="*/ 1295400 w 1728788"/>
                <a:gd name="connsiteY16" fmla="*/ 240656 h 587261"/>
                <a:gd name="connsiteX17" fmla="*/ 1728788 w 1728788"/>
                <a:gd name="connsiteY17" fmla="*/ 226369 h 587261"/>
                <a:gd name="connsiteX0" fmla="*/ 0 w 1728788"/>
                <a:gd name="connsiteY0" fmla="*/ 374006 h 587261"/>
                <a:gd name="connsiteX1" fmla="*/ 169069 w 1728788"/>
                <a:gd name="connsiteY1" fmla="*/ 485925 h 587261"/>
                <a:gd name="connsiteX2" fmla="*/ 478632 w 1728788"/>
                <a:gd name="connsiteY2" fmla="*/ 571650 h 587261"/>
                <a:gd name="connsiteX3" fmla="*/ 700088 w 1728788"/>
                <a:gd name="connsiteY3" fmla="*/ 583556 h 587261"/>
                <a:gd name="connsiteX4" fmla="*/ 785813 w 1728788"/>
                <a:gd name="connsiteY4" fmla="*/ 528787 h 587261"/>
                <a:gd name="connsiteX5" fmla="*/ 845344 w 1728788"/>
                <a:gd name="connsiteY5" fmla="*/ 362100 h 587261"/>
                <a:gd name="connsiteX6" fmla="*/ 892969 w 1728788"/>
                <a:gd name="connsiteY6" fmla="*/ 197794 h 587261"/>
                <a:gd name="connsiteX7" fmla="*/ 904875 w 1728788"/>
                <a:gd name="connsiteY7" fmla="*/ 173981 h 587261"/>
                <a:gd name="connsiteX8" fmla="*/ 945357 w 1728788"/>
                <a:gd name="connsiteY8" fmla="*/ 223987 h 587261"/>
                <a:gd name="connsiteX9" fmla="*/ 983457 w 1728788"/>
                <a:gd name="connsiteY9" fmla="*/ 364481 h 587261"/>
                <a:gd name="connsiteX10" fmla="*/ 1014413 w 1728788"/>
                <a:gd name="connsiteY10" fmla="*/ 433537 h 587261"/>
                <a:gd name="connsiteX11" fmla="*/ 1062037 w 1728788"/>
                <a:gd name="connsiteY11" fmla="*/ 421632 h 587261"/>
                <a:gd name="connsiteX12" fmla="*/ 1107282 w 1728788"/>
                <a:gd name="connsiteY12" fmla="*/ 316856 h 587261"/>
                <a:gd name="connsiteX13" fmla="*/ 1152526 w 1728788"/>
                <a:gd name="connsiteY13" fmla="*/ 33487 h 587261"/>
                <a:gd name="connsiteX14" fmla="*/ 1190625 w 1728788"/>
                <a:gd name="connsiteY14" fmla="*/ 16819 h 587261"/>
                <a:gd name="connsiteX15" fmla="*/ 1231107 w 1728788"/>
                <a:gd name="connsiteY15" fmla="*/ 135882 h 587261"/>
                <a:gd name="connsiteX16" fmla="*/ 1295400 w 1728788"/>
                <a:gd name="connsiteY16" fmla="*/ 240656 h 587261"/>
                <a:gd name="connsiteX17" fmla="*/ 1728788 w 1728788"/>
                <a:gd name="connsiteY17" fmla="*/ 226369 h 587261"/>
                <a:gd name="connsiteX0" fmla="*/ 0 w 1728788"/>
                <a:gd name="connsiteY0" fmla="*/ 373270 h 586525"/>
                <a:gd name="connsiteX1" fmla="*/ 169069 w 1728788"/>
                <a:gd name="connsiteY1" fmla="*/ 485189 h 586525"/>
                <a:gd name="connsiteX2" fmla="*/ 478632 w 1728788"/>
                <a:gd name="connsiteY2" fmla="*/ 570914 h 586525"/>
                <a:gd name="connsiteX3" fmla="*/ 700088 w 1728788"/>
                <a:gd name="connsiteY3" fmla="*/ 582820 h 586525"/>
                <a:gd name="connsiteX4" fmla="*/ 785813 w 1728788"/>
                <a:gd name="connsiteY4" fmla="*/ 528051 h 586525"/>
                <a:gd name="connsiteX5" fmla="*/ 845344 w 1728788"/>
                <a:gd name="connsiteY5" fmla="*/ 361364 h 586525"/>
                <a:gd name="connsiteX6" fmla="*/ 892969 w 1728788"/>
                <a:gd name="connsiteY6" fmla="*/ 197058 h 586525"/>
                <a:gd name="connsiteX7" fmla="*/ 904875 w 1728788"/>
                <a:gd name="connsiteY7" fmla="*/ 173245 h 586525"/>
                <a:gd name="connsiteX8" fmla="*/ 945357 w 1728788"/>
                <a:gd name="connsiteY8" fmla="*/ 223251 h 586525"/>
                <a:gd name="connsiteX9" fmla="*/ 983457 w 1728788"/>
                <a:gd name="connsiteY9" fmla="*/ 363745 h 586525"/>
                <a:gd name="connsiteX10" fmla="*/ 1014413 w 1728788"/>
                <a:gd name="connsiteY10" fmla="*/ 432801 h 586525"/>
                <a:gd name="connsiteX11" fmla="*/ 1062037 w 1728788"/>
                <a:gd name="connsiteY11" fmla="*/ 420896 h 586525"/>
                <a:gd name="connsiteX12" fmla="*/ 1104901 w 1728788"/>
                <a:gd name="connsiteY12" fmla="*/ 304214 h 586525"/>
                <a:gd name="connsiteX13" fmla="*/ 1152526 w 1728788"/>
                <a:gd name="connsiteY13" fmla="*/ 32751 h 586525"/>
                <a:gd name="connsiteX14" fmla="*/ 1190625 w 1728788"/>
                <a:gd name="connsiteY14" fmla="*/ 16083 h 586525"/>
                <a:gd name="connsiteX15" fmla="*/ 1231107 w 1728788"/>
                <a:gd name="connsiteY15" fmla="*/ 135146 h 586525"/>
                <a:gd name="connsiteX16" fmla="*/ 1295400 w 1728788"/>
                <a:gd name="connsiteY16" fmla="*/ 239920 h 586525"/>
                <a:gd name="connsiteX17" fmla="*/ 1728788 w 1728788"/>
                <a:gd name="connsiteY17" fmla="*/ 225633 h 586525"/>
                <a:gd name="connsiteX0" fmla="*/ 0 w 1728788"/>
                <a:gd name="connsiteY0" fmla="*/ 373270 h 586525"/>
                <a:gd name="connsiteX1" fmla="*/ 169069 w 1728788"/>
                <a:gd name="connsiteY1" fmla="*/ 485189 h 586525"/>
                <a:gd name="connsiteX2" fmla="*/ 478632 w 1728788"/>
                <a:gd name="connsiteY2" fmla="*/ 570914 h 586525"/>
                <a:gd name="connsiteX3" fmla="*/ 700088 w 1728788"/>
                <a:gd name="connsiteY3" fmla="*/ 582820 h 586525"/>
                <a:gd name="connsiteX4" fmla="*/ 785813 w 1728788"/>
                <a:gd name="connsiteY4" fmla="*/ 528051 h 586525"/>
                <a:gd name="connsiteX5" fmla="*/ 845344 w 1728788"/>
                <a:gd name="connsiteY5" fmla="*/ 361364 h 586525"/>
                <a:gd name="connsiteX6" fmla="*/ 892969 w 1728788"/>
                <a:gd name="connsiteY6" fmla="*/ 197058 h 586525"/>
                <a:gd name="connsiteX7" fmla="*/ 904875 w 1728788"/>
                <a:gd name="connsiteY7" fmla="*/ 173245 h 586525"/>
                <a:gd name="connsiteX8" fmla="*/ 945357 w 1728788"/>
                <a:gd name="connsiteY8" fmla="*/ 223251 h 586525"/>
                <a:gd name="connsiteX9" fmla="*/ 976313 w 1728788"/>
                <a:gd name="connsiteY9" fmla="*/ 347077 h 586525"/>
                <a:gd name="connsiteX10" fmla="*/ 1014413 w 1728788"/>
                <a:gd name="connsiteY10" fmla="*/ 432801 h 586525"/>
                <a:gd name="connsiteX11" fmla="*/ 1062037 w 1728788"/>
                <a:gd name="connsiteY11" fmla="*/ 420896 h 586525"/>
                <a:gd name="connsiteX12" fmla="*/ 1104901 w 1728788"/>
                <a:gd name="connsiteY12" fmla="*/ 304214 h 586525"/>
                <a:gd name="connsiteX13" fmla="*/ 1152526 w 1728788"/>
                <a:gd name="connsiteY13" fmla="*/ 32751 h 586525"/>
                <a:gd name="connsiteX14" fmla="*/ 1190625 w 1728788"/>
                <a:gd name="connsiteY14" fmla="*/ 16083 h 586525"/>
                <a:gd name="connsiteX15" fmla="*/ 1231107 w 1728788"/>
                <a:gd name="connsiteY15" fmla="*/ 135146 h 586525"/>
                <a:gd name="connsiteX16" fmla="*/ 1295400 w 1728788"/>
                <a:gd name="connsiteY16" fmla="*/ 239920 h 586525"/>
                <a:gd name="connsiteX17" fmla="*/ 1728788 w 1728788"/>
                <a:gd name="connsiteY17" fmla="*/ 225633 h 586525"/>
                <a:gd name="connsiteX0" fmla="*/ 0 w 1728788"/>
                <a:gd name="connsiteY0" fmla="*/ 373270 h 586525"/>
                <a:gd name="connsiteX1" fmla="*/ 169069 w 1728788"/>
                <a:gd name="connsiteY1" fmla="*/ 485189 h 586525"/>
                <a:gd name="connsiteX2" fmla="*/ 478632 w 1728788"/>
                <a:gd name="connsiteY2" fmla="*/ 570914 h 586525"/>
                <a:gd name="connsiteX3" fmla="*/ 700088 w 1728788"/>
                <a:gd name="connsiteY3" fmla="*/ 582820 h 586525"/>
                <a:gd name="connsiteX4" fmla="*/ 785813 w 1728788"/>
                <a:gd name="connsiteY4" fmla="*/ 528051 h 586525"/>
                <a:gd name="connsiteX5" fmla="*/ 845344 w 1728788"/>
                <a:gd name="connsiteY5" fmla="*/ 361364 h 586525"/>
                <a:gd name="connsiteX6" fmla="*/ 892969 w 1728788"/>
                <a:gd name="connsiteY6" fmla="*/ 197058 h 586525"/>
                <a:gd name="connsiteX7" fmla="*/ 904875 w 1728788"/>
                <a:gd name="connsiteY7" fmla="*/ 173245 h 586525"/>
                <a:gd name="connsiteX8" fmla="*/ 942975 w 1728788"/>
                <a:gd name="connsiteY8" fmla="*/ 228013 h 586525"/>
                <a:gd name="connsiteX9" fmla="*/ 976313 w 1728788"/>
                <a:gd name="connsiteY9" fmla="*/ 347077 h 586525"/>
                <a:gd name="connsiteX10" fmla="*/ 1014413 w 1728788"/>
                <a:gd name="connsiteY10" fmla="*/ 432801 h 586525"/>
                <a:gd name="connsiteX11" fmla="*/ 1062037 w 1728788"/>
                <a:gd name="connsiteY11" fmla="*/ 420896 h 586525"/>
                <a:gd name="connsiteX12" fmla="*/ 1104901 w 1728788"/>
                <a:gd name="connsiteY12" fmla="*/ 304214 h 586525"/>
                <a:gd name="connsiteX13" fmla="*/ 1152526 w 1728788"/>
                <a:gd name="connsiteY13" fmla="*/ 32751 h 586525"/>
                <a:gd name="connsiteX14" fmla="*/ 1190625 w 1728788"/>
                <a:gd name="connsiteY14" fmla="*/ 16083 h 586525"/>
                <a:gd name="connsiteX15" fmla="*/ 1231107 w 1728788"/>
                <a:gd name="connsiteY15" fmla="*/ 135146 h 586525"/>
                <a:gd name="connsiteX16" fmla="*/ 1295400 w 1728788"/>
                <a:gd name="connsiteY16" fmla="*/ 239920 h 586525"/>
                <a:gd name="connsiteX17" fmla="*/ 1728788 w 1728788"/>
                <a:gd name="connsiteY17" fmla="*/ 225633 h 586525"/>
                <a:gd name="connsiteX0" fmla="*/ 0 w 1728788"/>
                <a:gd name="connsiteY0" fmla="*/ 373270 h 586525"/>
                <a:gd name="connsiteX1" fmla="*/ 169069 w 1728788"/>
                <a:gd name="connsiteY1" fmla="*/ 485189 h 586525"/>
                <a:gd name="connsiteX2" fmla="*/ 478632 w 1728788"/>
                <a:gd name="connsiteY2" fmla="*/ 570914 h 586525"/>
                <a:gd name="connsiteX3" fmla="*/ 700088 w 1728788"/>
                <a:gd name="connsiteY3" fmla="*/ 582820 h 586525"/>
                <a:gd name="connsiteX4" fmla="*/ 785813 w 1728788"/>
                <a:gd name="connsiteY4" fmla="*/ 528051 h 586525"/>
                <a:gd name="connsiteX5" fmla="*/ 845344 w 1728788"/>
                <a:gd name="connsiteY5" fmla="*/ 361364 h 586525"/>
                <a:gd name="connsiteX6" fmla="*/ 892969 w 1728788"/>
                <a:gd name="connsiteY6" fmla="*/ 197058 h 586525"/>
                <a:gd name="connsiteX7" fmla="*/ 919163 w 1728788"/>
                <a:gd name="connsiteY7" fmla="*/ 173245 h 586525"/>
                <a:gd name="connsiteX8" fmla="*/ 942975 w 1728788"/>
                <a:gd name="connsiteY8" fmla="*/ 228013 h 586525"/>
                <a:gd name="connsiteX9" fmla="*/ 976313 w 1728788"/>
                <a:gd name="connsiteY9" fmla="*/ 347077 h 586525"/>
                <a:gd name="connsiteX10" fmla="*/ 1014413 w 1728788"/>
                <a:gd name="connsiteY10" fmla="*/ 432801 h 586525"/>
                <a:gd name="connsiteX11" fmla="*/ 1062037 w 1728788"/>
                <a:gd name="connsiteY11" fmla="*/ 420896 h 586525"/>
                <a:gd name="connsiteX12" fmla="*/ 1104901 w 1728788"/>
                <a:gd name="connsiteY12" fmla="*/ 304214 h 586525"/>
                <a:gd name="connsiteX13" fmla="*/ 1152526 w 1728788"/>
                <a:gd name="connsiteY13" fmla="*/ 32751 h 586525"/>
                <a:gd name="connsiteX14" fmla="*/ 1190625 w 1728788"/>
                <a:gd name="connsiteY14" fmla="*/ 16083 h 586525"/>
                <a:gd name="connsiteX15" fmla="*/ 1231107 w 1728788"/>
                <a:gd name="connsiteY15" fmla="*/ 135146 h 586525"/>
                <a:gd name="connsiteX16" fmla="*/ 1295400 w 1728788"/>
                <a:gd name="connsiteY16" fmla="*/ 239920 h 586525"/>
                <a:gd name="connsiteX17" fmla="*/ 1728788 w 1728788"/>
                <a:gd name="connsiteY17" fmla="*/ 225633 h 586525"/>
                <a:gd name="connsiteX0" fmla="*/ 0 w 1728788"/>
                <a:gd name="connsiteY0" fmla="*/ 373270 h 580322"/>
                <a:gd name="connsiteX1" fmla="*/ 169069 w 1728788"/>
                <a:gd name="connsiteY1" fmla="*/ 485189 h 580322"/>
                <a:gd name="connsiteX2" fmla="*/ 478632 w 1728788"/>
                <a:gd name="connsiteY2" fmla="*/ 570914 h 580322"/>
                <a:gd name="connsiteX3" fmla="*/ 702470 w 1728788"/>
                <a:gd name="connsiteY3" fmla="*/ 573295 h 580322"/>
                <a:gd name="connsiteX4" fmla="*/ 785813 w 1728788"/>
                <a:gd name="connsiteY4" fmla="*/ 528051 h 580322"/>
                <a:gd name="connsiteX5" fmla="*/ 845344 w 1728788"/>
                <a:gd name="connsiteY5" fmla="*/ 361364 h 580322"/>
                <a:gd name="connsiteX6" fmla="*/ 892969 w 1728788"/>
                <a:gd name="connsiteY6" fmla="*/ 197058 h 580322"/>
                <a:gd name="connsiteX7" fmla="*/ 919163 w 1728788"/>
                <a:gd name="connsiteY7" fmla="*/ 173245 h 580322"/>
                <a:gd name="connsiteX8" fmla="*/ 942975 w 1728788"/>
                <a:gd name="connsiteY8" fmla="*/ 228013 h 580322"/>
                <a:gd name="connsiteX9" fmla="*/ 976313 w 1728788"/>
                <a:gd name="connsiteY9" fmla="*/ 347077 h 580322"/>
                <a:gd name="connsiteX10" fmla="*/ 1014413 w 1728788"/>
                <a:gd name="connsiteY10" fmla="*/ 432801 h 580322"/>
                <a:gd name="connsiteX11" fmla="*/ 1062037 w 1728788"/>
                <a:gd name="connsiteY11" fmla="*/ 420896 h 580322"/>
                <a:gd name="connsiteX12" fmla="*/ 1104901 w 1728788"/>
                <a:gd name="connsiteY12" fmla="*/ 304214 h 580322"/>
                <a:gd name="connsiteX13" fmla="*/ 1152526 w 1728788"/>
                <a:gd name="connsiteY13" fmla="*/ 32751 h 580322"/>
                <a:gd name="connsiteX14" fmla="*/ 1190625 w 1728788"/>
                <a:gd name="connsiteY14" fmla="*/ 16083 h 580322"/>
                <a:gd name="connsiteX15" fmla="*/ 1231107 w 1728788"/>
                <a:gd name="connsiteY15" fmla="*/ 135146 h 580322"/>
                <a:gd name="connsiteX16" fmla="*/ 1295400 w 1728788"/>
                <a:gd name="connsiteY16" fmla="*/ 239920 h 580322"/>
                <a:gd name="connsiteX17" fmla="*/ 1728788 w 1728788"/>
                <a:gd name="connsiteY17" fmla="*/ 225633 h 580322"/>
                <a:gd name="connsiteX0" fmla="*/ 0 w 1728788"/>
                <a:gd name="connsiteY0" fmla="*/ 373270 h 581036"/>
                <a:gd name="connsiteX1" fmla="*/ 169069 w 1728788"/>
                <a:gd name="connsiteY1" fmla="*/ 485189 h 581036"/>
                <a:gd name="connsiteX2" fmla="*/ 478632 w 1728788"/>
                <a:gd name="connsiteY2" fmla="*/ 570914 h 581036"/>
                <a:gd name="connsiteX3" fmla="*/ 702470 w 1728788"/>
                <a:gd name="connsiteY3" fmla="*/ 573295 h 581036"/>
                <a:gd name="connsiteX4" fmla="*/ 783431 w 1728788"/>
                <a:gd name="connsiteY4" fmla="*/ 516145 h 581036"/>
                <a:gd name="connsiteX5" fmla="*/ 845344 w 1728788"/>
                <a:gd name="connsiteY5" fmla="*/ 361364 h 581036"/>
                <a:gd name="connsiteX6" fmla="*/ 892969 w 1728788"/>
                <a:gd name="connsiteY6" fmla="*/ 197058 h 581036"/>
                <a:gd name="connsiteX7" fmla="*/ 919163 w 1728788"/>
                <a:gd name="connsiteY7" fmla="*/ 173245 h 581036"/>
                <a:gd name="connsiteX8" fmla="*/ 942975 w 1728788"/>
                <a:gd name="connsiteY8" fmla="*/ 228013 h 581036"/>
                <a:gd name="connsiteX9" fmla="*/ 976313 w 1728788"/>
                <a:gd name="connsiteY9" fmla="*/ 347077 h 581036"/>
                <a:gd name="connsiteX10" fmla="*/ 1014413 w 1728788"/>
                <a:gd name="connsiteY10" fmla="*/ 432801 h 581036"/>
                <a:gd name="connsiteX11" fmla="*/ 1062037 w 1728788"/>
                <a:gd name="connsiteY11" fmla="*/ 420896 h 581036"/>
                <a:gd name="connsiteX12" fmla="*/ 1104901 w 1728788"/>
                <a:gd name="connsiteY12" fmla="*/ 304214 h 581036"/>
                <a:gd name="connsiteX13" fmla="*/ 1152526 w 1728788"/>
                <a:gd name="connsiteY13" fmla="*/ 32751 h 581036"/>
                <a:gd name="connsiteX14" fmla="*/ 1190625 w 1728788"/>
                <a:gd name="connsiteY14" fmla="*/ 16083 h 581036"/>
                <a:gd name="connsiteX15" fmla="*/ 1231107 w 1728788"/>
                <a:gd name="connsiteY15" fmla="*/ 135146 h 581036"/>
                <a:gd name="connsiteX16" fmla="*/ 1295400 w 1728788"/>
                <a:gd name="connsiteY16" fmla="*/ 239920 h 581036"/>
                <a:gd name="connsiteX17" fmla="*/ 1728788 w 1728788"/>
                <a:gd name="connsiteY17" fmla="*/ 225633 h 58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28788" h="581036">
                  <a:moveTo>
                    <a:pt x="0" y="373270"/>
                  </a:moveTo>
                  <a:cubicBezTo>
                    <a:pt x="44648" y="412759"/>
                    <a:pt x="89297" y="452248"/>
                    <a:pt x="169069" y="485189"/>
                  </a:cubicBezTo>
                  <a:cubicBezTo>
                    <a:pt x="248841" y="518130"/>
                    <a:pt x="389732" y="556230"/>
                    <a:pt x="478632" y="570914"/>
                  </a:cubicBezTo>
                  <a:cubicBezTo>
                    <a:pt x="567532" y="585598"/>
                    <a:pt x="651670" y="582423"/>
                    <a:pt x="702470" y="573295"/>
                  </a:cubicBezTo>
                  <a:cubicBezTo>
                    <a:pt x="753270" y="564167"/>
                    <a:pt x="759619" y="551467"/>
                    <a:pt x="783431" y="516145"/>
                  </a:cubicBezTo>
                  <a:cubicBezTo>
                    <a:pt x="807243" y="480823"/>
                    <a:pt x="827088" y="414545"/>
                    <a:pt x="845344" y="361364"/>
                  </a:cubicBezTo>
                  <a:cubicBezTo>
                    <a:pt x="863600" y="308183"/>
                    <a:pt x="880666" y="228411"/>
                    <a:pt x="892969" y="197058"/>
                  </a:cubicBezTo>
                  <a:cubicBezTo>
                    <a:pt x="905272" y="165705"/>
                    <a:pt x="910829" y="168086"/>
                    <a:pt x="919163" y="173245"/>
                  </a:cubicBezTo>
                  <a:cubicBezTo>
                    <a:pt x="927497" y="178404"/>
                    <a:pt x="933450" y="199041"/>
                    <a:pt x="942975" y="228013"/>
                  </a:cubicBezTo>
                  <a:cubicBezTo>
                    <a:pt x="952500" y="256985"/>
                    <a:pt x="964407" y="312946"/>
                    <a:pt x="976313" y="347077"/>
                  </a:cubicBezTo>
                  <a:cubicBezTo>
                    <a:pt x="988219" y="381208"/>
                    <a:pt x="1000126" y="420498"/>
                    <a:pt x="1014413" y="432801"/>
                  </a:cubicBezTo>
                  <a:cubicBezTo>
                    <a:pt x="1028700" y="445104"/>
                    <a:pt x="1046956" y="442327"/>
                    <a:pt x="1062037" y="420896"/>
                  </a:cubicBezTo>
                  <a:cubicBezTo>
                    <a:pt x="1077118" y="399465"/>
                    <a:pt x="1089820" y="368905"/>
                    <a:pt x="1104901" y="304214"/>
                  </a:cubicBezTo>
                  <a:cubicBezTo>
                    <a:pt x="1119982" y="239523"/>
                    <a:pt x="1138239" y="80773"/>
                    <a:pt x="1152526" y="32751"/>
                  </a:cubicBezTo>
                  <a:cubicBezTo>
                    <a:pt x="1166813" y="-15271"/>
                    <a:pt x="1177528" y="-983"/>
                    <a:pt x="1190625" y="16083"/>
                  </a:cubicBezTo>
                  <a:cubicBezTo>
                    <a:pt x="1203722" y="33149"/>
                    <a:pt x="1220788" y="88315"/>
                    <a:pt x="1231107" y="135146"/>
                  </a:cubicBezTo>
                  <a:cubicBezTo>
                    <a:pt x="1241426" y="181977"/>
                    <a:pt x="1212453" y="224839"/>
                    <a:pt x="1295400" y="239920"/>
                  </a:cubicBezTo>
                  <a:cubicBezTo>
                    <a:pt x="1378347" y="255001"/>
                    <a:pt x="1551186" y="232181"/>
                    <a:pt x="1728788" y="225633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9387761" y="4549012"/>
              <a:ext cx="311943" cy="47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9832318" y="4541423"/>
              <a:ext cx="341366" cy="75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5722922"/>
                </p:ext>
              </p:extLst>
            </p:nvPr>
          </p:nvGraphicFramePr>
          <p:xfrm>
            <a:off x="5868289" y="4755358"/>
            <a:ext cx="18415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" name="Equation" r:id="rId8" imgW="152280" imgH="215640" progId="Equation.DSMT4">
                    <p:embed/>
                  </p:oleObj>
                </mc:Choice>
                <mc:Fallback>
                  <p:oleObj name="Equation" r:id="rId8" imgW="152280" imgH="21564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868289" y="4755358"/>
                          <a:ext cx="18415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0954611"/>
                </p:ext>
              </p:extLst>
            </p:nvPr>
          </p:nvGraphicFramePr>
          <p:xfrm>
            <a:off x="7728049" y="5216925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" name="Equation" r:id="rId10" imgW="190440" imgH="228600" progId="Equation.DSMT4">
                    <p:embed/>
                  </p:oleObj>
                </mc:Choice>
                <mc:Fallback>
                  <p:oleObj name="Equation" r:id="rId10" imgW="190440" imgH="22860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728049" y="5216925"/>
                          <a:ext cx="190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1888167"/>
                </p:ext>
              </p:extLst>
            </p:nvPr>
          </p:nvGraphicFramePr>
          <p:xfrm>
            <a:off x="8243192" y="4590654"/>
            <a:ext cx="3683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" name="Equation" r:id="rId12" imgW="368280" imgH="571320" progId="Equation.DSMT4">
                    <p:embed/>
                  </p:oleObj>
                </mc:Choice>
                <mc:Fallback>
                  <p:oleObj name="Equation" r:id="rId12" imgW="368280" imgH="571320" progId="Equation.DSMT4">
                    <p:embed/>
                    <p:pic>
                      <p:nvPicPr>
                        <p:cNvPr id="26" name="Object 2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243192" y="4590654"/>
                          <a:ext cx="3683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6134373"/>
                </p:ext>
              </p:extLst>
            </p:nvPr>
          </p:nvGraphicFramePr>
          <p:xfrm>
            <a:off x="10345040" y="5159649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" name="Equation" r:id="rId14" imgW="190440" imgH="228600" progId="Equation.DSMT4">
                    <p:embed/>
                  </p:oleObj>
                </mc:Choice>
                <mc:Fallback>
                  <p:oleObj name="Equation" r:id="rId14" imgW="190440" imgH="228600" progId="Equation.DSMT4">
                    <p:embed/>
                    <p:pic>
                      <p:nvPicPr>
                        <p:cNvPr id="27" name="Object 2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345040" y="5159649"/>
                          <a:ext cx="190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150959"/>
                </p:ext>
              </p:extLst>
            </p:nvPr>
          </p:nvGraphicFramePr>
          <p:xfrm>
            <a:off x="10230779" y="4390321"/>
            <a:ext cx="3175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4" name="Equation" r:id="rId15" imgW="317160" imgH="291960" progId="Equation.DSMT4">
                    <p:embed/>
                  </p:oleObj>
                </mc:Choice>
                <mc:Fallback>
                  <p:oleObj name="Equation" r:id="rId15" imgW="317160" imgH="291960" progId="Equation.DSMT4">
                    <p:embed/>
                    <p:pic>
                      <p:nvPicPr>
                        <p:cNvPr id="28" name="Object 27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0230779" y="4390321"/>
                          <a:ext cx="3175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2200407"/>
                </p:ext>
              </p:extLst>
            </p:nvPr>
          </p:nvGraphicFramePr>
          <p:xfrm>
            <a:off x="9559227" y="5391787"/>
            <a:ext cx="304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5" name="Equation" r:id="rId17" imgW="304560" imgH="215640" progId="Equation.DSMT4">
                    <p:embed/>
                  </p:oleObj>
                </mc:Choice>
                <mc:Fallback>
                  <p:oleObj name="Equation" r:id="rId17" imgW="304560" imgH="21564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559227" y="5391787"/>
                          <a:ext cx="3048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Rectangle 29"/>
          <p:cNvSpPr/>
          <p:nvPr/>
        </p:nvSpPr>
        <p:spPr>
          <a:xfrm>
            <a:off x="818795" y="1559022"/>
            <a:ext cx="2030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Classical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tr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ea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tment: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422130" y="1962186"/>
            <a:ext cx="485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Assume an I-V characteristic for a tunnel junction: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303827" y="1941202"/>
                <a:ext cx="932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𝑆𝑆</m:t>
                          </m:r>
                        </m:sub>
                      </m:sSub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27" y="1941202"/>
                <a:ext cx="93256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352128" y="2720639"/>
            <a:ext cx="2436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Apply a dc + ac voltage: 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6213570" y="2809542"/>
            <a:ext cx="321542" cy="157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788275" y="1496819"/>
            <a:ext cx="2180534" cy="957262"/>
            <a:chOff x="8295572" y="886668"/>
            <a:chExt cx="2180534" cy="957262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8759222" y="886668"/>
              <a:ext cx="0" cy="84296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8759222" y="1729631"/>
              <a:ext cx="15049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3114477"/>
                </p:ext>
              </p:extLst>
            </p:nvPr>
          </p:nvGraphicFramePr>
          <p:xfrm>
            <a:off x="8295572" y="1096412"/>
            <a:ext cx="444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6" name="Equation" r:id="rId20" imgW="368280" imgH="330120" progId="Equation.DSMT4">
                    <p:embed/>
                  </p:oleObj>
                </mc:Choice>
                <mc:Fallback>
                  <p:oleObj name="Equation" r:id="rId20" imgW="368280" imgH="33012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8295572" y="1096412"/>
                          <a:ext cx="4445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0632184"/>
                </p:ext>
              </p:extLst>
            </p:nvPr>
          </p:nvGraphicFramePr>
          <p:xfrm>
            <a:off x="10285606" y="1615330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7" name="Equation" r:id="rId10" imgW="190440" imgH="228600" progId="Equation.DSMT4">
                    <p:embed/>
                  </p:oleObj>
                </mc:Choice>
                <mc:Fallback>
                  <p:oleObj name="Equation" r:id="rId10" imgW="190440" imgH="22860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285606" y="1615330"/>
                          <a:ext cx="190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Freeform 1"/>
            <p:cNvSpPr/>
            <p:nvPr/>
          </p:nvSpPr>
          <p:spPr>
            <a:xfrm>
              <a:off x="8760543" y="934065"/>
              <a:ext cx="1413142" cy="796412"/>
            </a:xfrm>
            <a:custGeom>
              <a:avLst/>
              <a:gdLst>
                <a:gd name="connsiteX0" fmla="*/ 0 w 1563329"/>
                <a:gd name="connsiteY0" fmla="*/ 1022554 h 1022554"/>
                <a:gd name="connsiteX1" fmla="*/ 334297 w 1563329"/>
                <a:gd name="connsiteY1" fmla="*/ 924232 h 1022554"/>
                <a:gd name="connsiteX2" fmla="*/ 840658 w 1563329"/>
                <a:gd name="connsiteY2" fmla="*/ 889819 h 1022554"/>
                <a:gd name="connsiteX3" fmla="*/ 938981 w 1563329"/>
                <a:gd name="connsiteY3" fmla="*/ 427703 h 1022554"/>
                <a:gd name="connsiteX4" fmla="*/ 1563329 w 1563329"/>
                <a:gd name="connsiteY4" fmla="*/ 0 h 102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329" h="1022554">
                  <a:moveTo>
                    <a:pt x="0" y="1022554"/>
                  </a:moveTo>
                  <a:cubicBezTo>
                    <a:pt x="97093" y="984454"/>
                    <a:pt x="194187" y="946354"/>
                    <a:pt x="334297" y="924232"/>
                  </a:cubicBezTo>
                  <a:cubicBezTo>
                    <a:pt x="474407" y="902110"/>
                    <a:pt x="739877" y="972574"/>
                    <a:pt x="840658" y="889819"/>
                  </a:cubicBezTo>
                  <a:cubicBezTo>
                    <a:pt x="941439" y="807064"/>
                    <a:pt x="818536" y="576006"/>
                    <a:pt x="938981" y="427703"/>
                  </a:cubicBezTo>
                  <a:cubicBezTo>
                    <a:pt x="1059426" y="279400"/>
                    <a:pt x="1456813" y="66368"/>
                    <a:pt x="156332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61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40689" y="5438462"/>
            <a:ext cx="842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		</a:t>
            </a:r>
            <a:r>
              <a:rPr lang="en-US" dirty="0" smtClean="0"/>
              <a:t>				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	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5939" y="4589093"/>
                <a:ext cx="1638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39" y="4589093"/>
                <a:ext cx="16383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67744" y="4677901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744" y="4677901"/>
                <a:ext cx="16002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24316" y="94676"/>
            <a:ext cx="2195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Quantum treatment: 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7430" y="657073"/>
            <a:ext cx="7714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Break Cooper pairs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more </a:t>
            </a:r>
            <a:r>
              <a:rPr lang="en-US" dirty="0" err="1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qp’s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⟹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enhanced tunneling current (like heating)</a:t>
            </a:r>
          </a:p>
        </p:txBody>
      </p:sp>
      <p:sp>
        <p:nvSpPr>
          <p:cNvPr id="9" name="Rectangle 8"/>
          <p:cNvSpPr/>
          <p:nvPr/>
        </p:nvSpPr>
        <p:spPr>
          <a:xfrm>
            <a:off x="530317" y="658334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CASE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56970" y="636798"/>
                <a:ext cx="11130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&gt;2∆</m:t>
                      </m:r>
                    </m:oMath>
                  </m:oMathPara>
                </a14:m>
                <a:endParaRPr lang="en-US" u="sng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970" y="636798"/>
                <a:ext cx="11130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5875" y="1173675"/>
                <a:ext cx="21421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CASE II 	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75" y="1173675"/>
                <a:ext cx="2142190" cy="369332"/>
              </a:xfrm>
              <a:prstGeom prst="rect">
                <a:avLst/>
              </a:prstGeom>
              <a:blipFill>
                <a:blip r:embed="rId7"/>
                <a:stretch>
                  <a:fillRect l="-256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089806" y="1207376"/>
            <a:ext cx="2000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Cannot break pairs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23887" y="1694341"/>
            <a:ext cx="7521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(a) Can raise energy of </a:t>
            </a:r>
            <a:r>
              <a:rPr lang="en-US" dirty="0" err="1"/>
              <a:t>qp’s</a:t>
            </a:r>
            <a:r>
              <a:rPr lang="en-US" dirty="0"/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small effects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raise energy gap, for example)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11479" y="2152331"/>
            <a:ext cx="8389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(b) Can “assist” in </a:t>
            </a:r>
            <a:r>
              <a:rPr lang="en-US" dirty="0" err="1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qp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tunneling by altering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energy conservative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conditions</a:t>
            </a:r>
            <a:r>
              <a:rPr lang="en-US" dirty="0"/>
              <a:t>	</a:t>
            </a:r>
            <a:endParaRPr lang="en-US" u="sng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72769" y="2804592"/>
            <a:ext cx="2354363" cy="1702701"/>
            <a:chOff x="999927" y="5729823"/>
            <a:chExt cx="2354363" cy="1702701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088615" y="5730622"/>
              <a:ext cx="0" cy="16828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264273" y="5729823"/>
              <a:ext cx="0" cy="16931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15626" y="5973509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64273" y="6444997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99927" y="6611797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259148" y="7196364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34124" y="6289689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65602" y="6807137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 rot="10800000">
              <a:off x="1012822" y="6639280"/>
              <a:ext cx="1073840" cy="793244"/>
            </a:xfrm>
            <a:prstGeom prst="triangle">
              <a:avLst>
                <a:gd name="adj" fmla="val 0"/>
              </a:avLst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80408" y="7204137"/>
              <a:ext cx="1027115" cy="209337"/>
            </a:xfrm>
            <a:prstGeom prst="rect">
              <a:avLst/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969432" y="6361154"/>
              <a:ext cx="499134" cy="44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479459" y="630278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9044812"/>
                </p:ext>
              </p:extLst>
            </p:nvPr>
          </p:nvGraphicFramePr>
          <p:xfrm>
            <a:off x="1472637" y="6369386"/>
            <a:ext cx="3302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0" name="Equation" r:id="rId8" imgW="330120" imgH="228600" progId="Equation.DSMT4">
                    <p:embed/>
                  </p:oleObj>
                </mc:Choice>
                <mc:Fallback>
                  <p:oleObj name="Equation" r:id="rId8" imgW="330120" imgH="228600" progId="Equation.DSMT4">
                    <p:embed/>
                    <p:pic>
                      <p:nvPicPr>
                        <p:cNvPr id="28" name="Object 2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472637" y="6369386"/>
                          <a:ext cx="3302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28"/>
            <p:cNvSpPr/>
            <p:nvPr/>
          </p:nvSpPr>
          <p:spPr>
            <a:xfrm>
              <a:off x="1848530" y="630842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866522" y="6641448"/>
              <a:ext cx="91440" cy="905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889065" y="6405805"/>
              <a:ext cx="45719" cy="220378"/>
            </a:xfrm>
            <a:custGeom>
              <a:avLst/>
              <a:gdLst>
                <a:gd name="connsiteX0" fmla="*/ 23830 w 33372"/>
                <a:gd name="connsiteY0" fmla="*/ 200025 h 200025"/>
                <a:gd name="connsiteX1" fmla="*/ 28593 w 33372"/>
                <a:gd name="connsiteY1" fmla="*/ 128587 h 200025"/>
                <a:gd name="connsiteX2" fmla="*/ 18 w 33372"/>
                <a:gd name="connsiteY2" fmla="*/ 90487 h 200025"/>
                <a:gd name="connsiteX3" fmla="*/ 33355 w 33372"/>
                <a:gd name="connsiteY3" fmla="*/ 66675 h 200025"/>
                <a:gd name="connsiteX4" fmla="*/ 4780 w 33372"/>
                <a:gd name="connsiteY4" fmla="*/ 33337 h 200025"/>
                <a:gd name="connsiteX5" fmla="*/ 19068 w 33372"/>
                <a:gd name="connsiteY5" fmla="*/ 0 h 200025"/>
                <a:gd name="connsiteX0" fmla="*/ 23830 w 33372"/>
                <a:gd name="connsiteY0" fmla="*/ 207763 h 207763"/>
                <a:gd name="connsiteX1" fmla="*/ 28593 w 33372"/>
                <a:gd name="connsiteY1" fmla="*/ 136325 h 207763"/>
                <a:gd name="connsiteX2" fmla="*/ 18 w 33372"/>
                <a:gd name="connsiteY2" fmla="*/ 98225 h 207763"/>
                <a:gd name="connsiteX3" fmla="*/ 33355 w 33372"/>
                <a:gd name="connsiteY3" fmla="*/ 74413 h 207763"/>
                <a:gd name="connsiteX4" fmla="*/ 4780 w 33372"/>
                <a:gd name="connsiteY4" fmla="*/ 41075 h 207763"/>
                <a:gd name="connsiteX5" fmla="*/ 19068 w 33372"/>
                <a:gd name="connsiteY5" fmla="*/ 0 h 207763"/>
                <a:gd name="connsiteX0" fmla="*/ 23830 w 33372"/>
                <a:gd name="connsiteY0" fmla="*/ 207763 h 207763"/>
                <a:gd name="connsiteX1" fmla="*/ 28593 w 33372"/>
                <a:gd name="connsiteY1" fmla="*/ 136325 h 207763"/>
                <a:gd name="connsiteX2" fmla="*/ 18 w 33372"/>
                <a:gd name="connsiteY2" fmla="*/ 98225 h 207763"/>
                <a:gd name="connsiteX3" fmla="*/ 33355 w 33372"/>
                <a:gd name="connsiteY3" fmla="*/ 74413 h 207763"/>
                <a:gd name="connsiteX4" fmla="*/ 4780 w 33372"/>
                <a:gd name="connsiteY4" fmla="*/ 41075 h 207763"/>
                <a:gd name="connsiteX5" fmla="*/ 19068 w 33372"/>
                <a:gd name="connsiteY5" fmla="*/ 0 h 207763"/>
                <a:gd name="connsiteX0" fmla="*/ 23830 w 33811"/>
                <a:gd name="connsiteY0" fmla="*/ 207763 h 207763"/>
                <a:gd name="connsiteX1" fmla="*/ 28593 w 33811"/>
                <a:gd name="connsiteY1" fmla="*/ 136325 h 207763"/>
                <a:gd name="connsiteX2" fmla="*/ 18 w 33811"/>
                <a:gd name="connsiteY2" fmla="*/ 98225 h 207763"/>
                <a:gd name="connsiteX3" fmla="*/ 33355 w 33811"/>
                <a:gd name="connsiteY3" fmla="*/ 74413 h 207763"/>
                <a:gd name="connsiteX4" fmla="*/ 19372 w 33811"/>
                <a:gd name="connsiteY4" fmla="*/ 39785 h 207763"/>
                <a:gd name="connsiteX5" fmla="*/ 19068 w 33811"/>
                <a:gd name="connsiteY5" fmla="*/ 0 h 207763"/>
                <a:gd name="connsiteX0" fmla="*/ 23813 w 30132"/>
                <a:gd name="connsiteY0" fmla="*/ 207763 h 207763"/>
                <a:gd name="connsiteX1" fmla="*/ 28576 w 30132"/>
                <a:gd name="connsiteY1" fmla="*/ 136325 h 207763"/>
                <a:gd name="connsiteX2" fmla="*/ 1 w 30132"/>
                <a:gd name="connsiteY2" fmla="*/ 98225 h 207763"/>
                <a:gd name="connsiteX3" fmla="*/ 28778 w 30132"/>
                <a:gd name="connsiteY3" fmla="*/ 58937 h 207763"/>
                <a:gd name="connsiteX4" fmla="*/ 19355 w 30132"/>
                <a:gd name="connsiteY4" fmla="*/ 39785 h 207763"/>
                <a:gd name="connsiteX5" fmla="*/ 19051 w 30132"/>
                <a:gd name="connsiteY5" fmla="*/ 0 h 207763"/>
                <a:gd name="connsiteX0" fmla="*/ 11045 w 16455"/>
                <a:gd name="connsiteY0" fmla="*/ 207763 h 207763"/>
                <a:gd name="connsiteX1" fmla="*/ 15808 w 16455"/>
                <a:gd name="connsiteY1" fmla="*/ 136325 h 207763"/>
                <a:gd name="connsiteX2" fmla="*/ 1 w 16455"/>
                <a:gd name="connsiteY2" fmla="*/ 73722 h 207763"/>
                <a:gd name="connsiteX3" fmla="*/ 16010 w 16455"/>
                <a:gd name="connsiteY3" fmla="*/ 58937 h 207763"/>
                <a:gd name="connsiteX4" fmla="*/ 6587 w 16455"/>
                <a:gd name="connsiteY4" fmla="*/ 39785 h 207763"/>
                <a:gd name="connsiteX5" fmla="*/ 6283 w 16455"/>
                <a:gd name="connsiteY5" fmla="*/ 0 h 207763"/>
                <a:gd name="connsiteX0" fmla="*/ 11047 w 18088"/>
                <a:gd name="connsiteY0" fmla="*/ 207763 h 207763"/>
                <a:gd name="connsiteX1" fmla="*/ 17634 w 18088"/>
                <a:gd name="connsiteY1" fmla="*/ 95056 h 207763"/>
                <a:gd name="connsiteX2" fmla="*/ 3 w 18088"/>
                <a:gd name="connsiteY2" fmla="*/ 73722 h 207763"/>
                <a:gd name="connsiteX3" fmla="*/ 16012 w 18088"/>
                <a:gd name="connsiteY3" fmla="*/ 58937 h 207763"/>
                <a:gd name="connsiteX4" fmla="*/ 6589 w 18088"/>
                <a:gd name="connsiteY4" fmla="*/ 39785 h 207763"/>
                <a:gd name="connsiteX5" fmla="*/ 6285 w 18088"/>
                <a:gd name="connsiteY5" fmla="*/ 0 h 207763"/>
                <a:gd name="connsiteX0" fmla="*/ 6487 w 17734"/>
                <a:gd name="connsiteY0" fmla="*/ 114909 h 114909"/>
                <a:gd name="connsiteX1" fmla="*/ 17634 w 17734"/>
                <a:gd name="connsiteY1" fmla="*/ 95056 h 114909"/>
                <a:gd name="connsiteX2" fmla="*/ 3 w 17734"/>
                <a:gd name="connsiteY2" fmla="*/ 73722 h 114909"/>
                <a:gd name="connsiteX3" fmla="*/ 16012 w 17734"/>
                <a:gd name="connsiteY3" fmla="*/ 58937 h 114909"/>
                <a:gd name="connsiteX4" fmla="*/ 6589 w 17734"/>
                <a:gd name="connsiteY4" fmla="*/ 39785 h 114909"/>
                <a:gd name="connsiteX5" fmla="*/ 6285 w 17734"/>
                <a:gd name="connsiteY5" fmla="*/ 0 h 114909"/>
                <a:gd name="connsiteX0" fmla="*/ 2841 w 14010"/>
                <a:gd name="connsiteY0" fmla="*/ 114909 h 114909"/>
                <a:gd name="connsiteX1" fmla="*/ 13988 w 14010"/>
                <a:gd name="connsiteY1" fmla="*/ 95056 h 114909"/>
                <a:gd name="connsiteX2" fmla="*/ 5 w 14010"/>
                <a:gd name="connsiteY2" fmla="*/ 76301 h 114909"/>
                <a:gd name="connsiteX3" fmla="*/ 12366 w 14010"/>
                <a:gd name="connsiteY3" fmla="*/ 58937 h 114909"/>
                <a:gd name="connsiteX4" fmla="*/ 2943 w 14010"/>
                <a:gd name="connsiteY4" fmla="*/ 39785 h 114909"/>
                <a:gd name="connsiteX5" fmla="*/ 2639 w 14010"/>
                <a:gd name="connsiteY5" fmla="*/ 0 h 11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10" h="114909">
                  <a:moveTo>
                    <a:pt x="2841" y="114909"/>
                  </a:moveTo>
                  <a:cubicBezTo>
                    <a:pt x="7207" y="88318"/>
                    <a:pt x="14461" y="101491"/>
                    <a:pt x="13988" y="95056"/>
                  </a:cubicBezTo>
                  <a:cubicBezTo>
                    <a:pt x="13515" y="88621"/>
                    <a:pt x="275" y="82321"/>
                    <a:pt x="5" y="76301"/>
                  </a:cubicBezTo>
                  <a:cubicBezTo>
                    <a:pt x="-265" y="70281"/>
                    <a:pt x="11876" y="65023"/>
                    <a:pt x="12366" y="58937"/>
                  </a:cubicBezTo>
                  <a:cubicBezTo>
                    <a:pt x="12856" y="52851"/>
                    <a:pt x="4564" y="49608"/>
                    <a:pt x="2943" y="39785"/>
                  </a:cubicBezTo>
                  <a:cubicBezTo>
                    <a:pt x="1322" y="29962"/>
                    <a:pt x="4336" y="31746"/>
                    <a:pt x="2639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90097" y="2772328"/>
            <a:ext cx="2518551" cy="1813180"/>
            <a:chOff x="4298474" y="5609821"/>
            <a:chExt cx="2518551" cy="1813180"/>
          </a:xfrm>
        </p:grpSpPr>
        <p:sp>
          <p:nvSpPr>
            <p:cNvPr id="33" name="Rectangle 32"/>
            <p:cNvSpPr/>
            <p:nvPr/>
          </p:nvSpPr>
          <p:spPr>
            <a:xfrm>
              <a:off x="4312270" y="6418956"/>
              <a:ext cx="1063951" cy="994517"/>
            </a:xfrm>
            <a:prstGeom prst="rect">
              <a:avLst/>
            </a:prstGeom>
            <a:pattFill prst="lt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391069" y="5730622"/>
              <a:ext cx="0" cy="16828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66727" y="5729823"/>
              <a:ext cx="0" cy="16931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301822" y="5787772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572284" y="6737184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302381" y="6405804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572284" y="7237478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298474" y="6075490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572284" y="6978701"/>
              <a:ext cx="108868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5581649" y="7252163"/>
              <a:ext cx="1079323" cy="170838"/>
            </a:xfrm>
            <a:prstGeom prst="rect">
              <a:avLst/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5092041" y="6471715"/>
              <a:ext cx="6747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5715000" y="6688982"/>
              <a:ext cx="61912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9021994"/>
                </p:ext>
              </p:extLst>
            </p:nvPr>
          </p:nvGraphicFramePr>
          <p:xfrm>
            <a:off x="5827189" y="6450592"/>
            <a:ext cx="3302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1" name="Equation" r:id="rId10" imgW="330120" imgH="228600" progId="Equation.DSMT4">
                    <p:embed/>
                  </p:oleObj>
                </mc:Choice>
                <mc:Fallback>
                  <p:oleObj name="Equation" r:id="rId10" imgW="330120" imgH="22860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827189" y="6450592"/>
                          <a:ext cx="3302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Oval 45"/>
            <p:cNvSpPr/>
            <p:nvPr/>
          </p:nvSpPr>
          <p:spPr>
            <a:xfrm>
              <a:off x="4989367" y="6429191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 rot="11034612">
              <a:off x="5705876" y="6471070"/>
              <a:ext cx="45719" cy="247632"/>
            </a:xfrm>
            <a:custGeom>
              <a:avLst/>
              <a:gdLst>
                <a:gd name="connsiteX0" fmla="*/ 23830 w 33372"/>
                <a:gd name="connsiteY0" fmla="*/ 200025 h 200025"/>
                <a:gd name="connsiteX1" fmla="*/ 28593 w 33372"/>
                <a:gd name="connsiteY1" fmla="*/ 128587 h 200025"/>
                <a:gd name="connsiteX2" fmla="*/ 18 w 33372"/>
                <a:gd name="connsiteY2" fmla="*/ 90487 h 200025"/>
                <a:gd name="connsiteX3" fmla="*/ 33355 w 33372"/>
                <a:gd name="connsiteY3" fmla="*/ 66675 h 200025"/>
                <a:gd name="connsiteX4" fmla="*/ 4780 w 33372"/>
                <a:gd name="connsiteY4" fmla="*/ 33337 h 200025"/>
                <a:gd name="connsiteX5" fmla="*/ 19068 w 33372"/>
                <a:gd name="connsiteY5" fmla="*/ 0 h 200025"/>
                <a:gd name="connsiteX0" fmla="*/ 23830 w 33372"/>
                <a:gd name="connsiteY0" fmla="*/ 207763 h 207763"/>
                <a:gd name="connsiteX1" fmla="*/ 28593 w 33372"/>
                <a:gd name="connsiteY1" fmla="*/ 136325 h 207763"/>
                <a:gd name="connsiteX2" fmla="*/ 18 w 33372"/>
                <a:gd name="connsiteY2" fmla="*/ 98225 h 207763"/>
                <a:gd name="connsiteX3" fmla="*/ 33355 w 33372"/>
                <a:gd name="connsiteY3" fmla="*/ 74413 h 207763"/>
                <a:gd name="connsiteX4" fmla="*/ 4780 w 33372"/>
                <a:gd name="connsiteY4" fmla="*/ 41075 h 207763"/>
                <a:gd name="connsiteX5" fmla="*/ 19068 w 33372"/>
                <a:gd name="connsiteY5" fmla="*/ 0 h 207763"/>
                <a:gd name="connsiteX0" fmla="*/ 23830 w 33372"/>
                <a:gd name="connsiteY0" fmla="*/ 207763 h 207763"/>
                <a:gd name="connsiteX1" fmla="*/ 28593 w 33372"/>
                <a:gd name="connsiteY1" fmla="*/ 136325 h 207763"/>
                <a:gd name="connsiteX2" fmla="*/ 18 w 33372"/>
                <a:gd name="connsiteY2" fmla="*/ 98225 h 207763"/>
                <a:gd name="connsiteX3" fmla="*/ 33355 w 33372"/>
                <a:gd name="connsiteY3" fmla="*/ 74413 h 207763"/>
                <a:gd name="connsiteX4" fmla="*/ 4780 w 33372"/>
                <a:gd name="connsiteY4" fmla="*/ 41075 h 207763"/>
                <a:gd name="connsiteX5" fmla="*/ 19068 w 33372"/>
                <a:gd name="connsiteY5" fmla="*/ 0 h 207763"/>
                <a:gd name="connsiteX0" fmla="*/ 23830 w 33811"/>
                <a:gd name="connsiteY0" fmla="*/ 207763 h 207763"/>
                <a:gd name="connsiteX1" fmla="*/ 28593 w 33811"/>
                <a:gd name="connsiteY1" fmla="*/ 136325 h 207763"/>
                <a:gd name="connsiteX2" fmla="*/ 18 w 33811"/>
                <a:gd name="connsiteY2" fmla="*/ 98225 h 207763"/>
                <a:gd name="connsiteX3" fmla="*/ 33355 w 33811"/>
                <a:gd name="connsiteY3" fmla="*/ 74413 h 207763"/>
                <a:gd name="connsiteX4" fmla="*/ 19372 w 33811"/>
                <a:gd name="connsiteY4" fmla="*/ 39785 h 207763"/>
                <a:gd name="connsiteX5" fmla="*/ 19068 w 33811"/>
                <a:gd name="connsiteY5" fmla="*/ 0 h 207763"/>
                <a:gd name="connsiteX0" fmla="*/ 23813 w 30132"/>
                <a:gd name="connsiteY0" fmla="*/ 207763 h 207763"/>
                <a:gd name="connsiteX1" fmla="*/ 28576 w 30132"/>
                <a:gd name="connsiteY1" fmla="*/ 136325 h 207763"/>
                <a:gd name="connsiteX2" fmla="*/ 1 w 30132"/>
                <a:gd name="connsiteY2" fmla="*/ 98225 h 207763"/>
                <a:gd name="connsiteX3" fmla="*/ 28778 w 30132"/>
                <a:gd name="connsiteY3" fmla="*/ 58937 h 207763"/>
                <a:gd name="connsiteX4" fmla="*/ 19355 w 30132"/>
                <a:gd name="connsiteY4" fmla="*/ 39785 h 207763"/>
                <a:gd name="connsiteX5" fmla="*/ 19051 w 30132"/>
                <a:gd name="connsiteY5" fmla="*/ 0 h 207763"/>
                <a:gd name="connsiteX0" fmla="*/ 11045 w 16455"/>
                <a:gd name="connsiteY0" fmla="*/ 207763 h 207763"/>
                <a:gd name="connsiteX1" fmla="*/ 15808 w 16455"/>
                <a:gd name="connsiteY1" fmla="*/ 136325 h 207763"/>
                <a:gd name="connsiteX2" fmla="*/ 1 w 16455"/>
                <a:gd name="connsiteY2" fmla="*/ 73722 h 207763"/>
                <a:gd name="connsiteX3" fmla="*/ 16010 w 16455"/>
                <a:gd name="connsiteY3" fmla="*/ 58937 h 207763"/>
                <a:gd name="connsiteX4" fmla="*/ 6587 w 16455"/>
                <a:gd name="connsiteY4" fmla="*/ 39785 h 207763"/>
                <a:gd name="connsiteX5" fmla="*/ 6283 w 16455"/>
                <a:gd name="connsiteY5" fmla="*/ 0 h 207763"/>
                <a:gd name="connsiteX0" fmla="*/ 11047 w 18088"/>
                <a:gd name="connsiteY0" fmla="*/ 207763 h 207763"/>
                <a:gd name="connsiteX1" fmla="*/ 17634 w 18088"/>
                <a:gd name="connsiteY1" fmla="*/ 95056 h 207763"/>
                <a:gd name="connsiteX2" fmla="*/ 3 w 18088"/>
                <a:gd name="connsiteY2" fmla="*/ 73722 h 207763"/>
                <a:gd name="connsiteX3" fmla="*/ 16012 w 18088"/>
                <a:gd name="connsiteY3" fmla="*/ 58937 h 207763"/>
                <a:gd name="connsiteX4" fmla="*/ 6589 w 18088"/>
                <a:gd name="connsiteY4" fmla="*/ 39785 h 207763"/>
                <a:gd name="connsiteX5" fmla="*/ 6285 w 18088"/>
                <a:gd name="connsiteY5" fmla="*/ 0 h 207763"/>
                <a:gd name="connsiteX0" fmla="*/ 6487 w 17734"/>
                <a:gd name="connsiteY0" fmla="*/ 114909 h 114909"/>
                <a:gd name="connsiteX1" fmla="*/ 17634 w 17734"/>
                <a:gd name="connsiteY1" fmla="*/ 95056 h 114909"/>
                <a:gd name="connsiteX2" fmla="*/ 3 w 17734"/>
                <a:gd name="connsiteY2" fmla="*/ 73722 h 114909"/>
                <a:gd name="connsiteX3" fmla="*/ 16012 w 17734"/>
                <a:gd name="connsiteY3" fmla="*/ 58937 h 114909"/>
                <a:gd name="connsiteX4" fmla="*/ 6589 w 17734"/>
                <a:gd name="connsiteY4" fmla="*/ 39785 h 114909"/>
                <a:gd name="connsiteX5" fmla="*/ 6285 w 17734"/>
                <a:gd name="connsiteY5" fmla="*/ 0 h 114909"/>
                <a:gd name="connsiteX0" fmla="*/ 2841 w 14010"/>
                <a:gd name="connsiteY0" fmla="*/ 114909 h 114909"/>
                <a:gd name="connsiteX1" fmla="*/ 13988 w 14010"/>
                <a:gd name="connsiteY1" fmla="*/ 95056 h 114909"/>
                <a:gd name="connsiteX2" fmla="*/ 5 w 14010"/>
                <a:gd name="connsiteY2" fmla="*/ 76301 h 114909"/>
                <a:gd name="connsiteX3" fmla="*/ 12366 w 14010"/>
                <a:gd name="connsiteY3" fmla="*/ 58937 h 114909"/>
                <a:gd name="connsiteX4" fmla="*/ 2943 w 14010"/>
                <a:gd name="connsiteY4" fmla="*/ 39785 h 114909"/>
                <a:gd name="connsiteX5" fmla="*/ 2639 w 14010"/>
                <a:gd name="connsiteY5" fmla="*/ 0 h 11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10" h="114909">
                  <a:moveTo>
                    <a:pt x="2841" y="114909"/>
                  </a:moveTo>
                  <a:cubicBezTo>
                    <a:pt x="7207" y="88318"/>
                    <a:pt x="14461" y="101491"/>
                    <a:pt x="13988" y="95056"/>
                  </a:cubicBezTo>
                  <a:cubicBezTo>
                    <a:pt x="13515" y="88621"/>
                    <a:pt x="275" y="82321"/>
                    <a:pt x="5" y="76301"/>
                  </a:cubicBezTo>
                  <a:cubicBezTo>
                    <a:pt x="-265" y="70281"/>
                    <a:pt x="11876" y="65023"/>
                    <a:pt x="12366" y="58937"/>
                  </a:cubicBezTo>
                  <a:cubicBezTo>
                    <a:pt x="12856" y="52851"/>
                    <a:pt x="4564" y="49608"/>
                    <a:pt x="2943" y="39785"/>
                  </a:cubicBezTo>
                  <a:cubicBezTo>
                    <a:pt x="1322" y="29962"/>
                    <a:pt x="4336" y="31746"/>
                    <a:pt x="2639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06812" y="5609821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Emission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264171" y="2758374"/>
            <a:ext cx="122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Absorption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484394" y="386085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3753" y="5804546"/>
            <a:ext cx="438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(Peak occurs due to density of states </a:t>
            </a:r>
            <a:r>
              <a:rPr lang="en-US" dirty="0" smtClean="0"/>
              <a:t>factor)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735926" y="5086370"/>
                <a:ext cx="3549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Threshold</a:t>
                </a:r>
                <a:r>
                  <a:rPr lang="en-US" dirty="0" smtClean="0"/>
                  <a:t>: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26" y="5086370"/>
                <a:ext cx="3549305" cy="369332"/>
              </a:xfrm>
              <a:prstGeom prst="rect">
                <a:avLst/>
              </a:prstGeom>
              <a:blipFill>
                <a:blip r:embed="rId12"/>
                <a:stretch>
                  <a:fillRect l="-154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115635" y="5073169"/>
                <a:ext cx="23404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35" y="5073169"/>
                <a:ext cx="234044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1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49" grpId="0"/>
      <p:bldP spid="50" grpId="0" animBg="1"/>
      <p:bldP spid="3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Brace 2"/>
          <p:cNvSpPr/>
          <p:nvPr/>
        </p:nvSpPr>
        <p:spPr>
          <a:xfrm rot="5400000">
            <a:off x="3622097" y="1243490"/>
            <a:ext cx="176211" cy="1014413"/>
          </a:xfrm>
          <a:prstGeom prst="leftBrace">
            <a:avLst>
              <a:gd name="adj1" fmla="val 37664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60785" y="1838802"/>
                <a:ext cx="1438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785" y="1838802"/>
                <a:ext cx="143827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18755" y="2711998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spatial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6005" y="2695053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ime dependent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21316" y="3828082"/>
            <a:ext cx="210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 photon processes</a:t>
            </a:r>
            <a:endParaRPr lang="en-US" dirty="0"/>
          </a:p>
        </p:txBody>
      </p:sp>
      <p:cxnSp>
        <p:nvCxnSpPr>
          <p:cNvPr id="8" name="Curved Connector 7"/>
          <p:cNvCxnSpPr>
            <a:stCxn id="7" idx="1"/>
          </p:cNvCxnSpPr>
          <p:nvPr/>
        </p:nvCxnSpPr>
        <p:spPr>
          <a:xfrm rot="10800000">
            <a:off x="4059390" y="3835464"/>
            <a:ext cx="161926" cy="17728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545747" y="4559380"/>
                <a:ext cx="3889976" cy="782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𝑁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747" y="4559380"/>
                <a:ext cx="3889976" cy="7820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283354" y="5488647"/>
                <a:ext cx="4393767" cy="782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𝑆𝑆</m:t>
                              </m:r>
                            </m:sub>
                          </m:sSub>
                          <m:r>
                            <a:rPr lang="en-US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354" y="5488647"/>
                <a:ext cx="4393767" cy="782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65489" y="758870"/>
            <a:ext cx="2488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(Tien – Gordon)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11350" y="1257125"/>
                <a:ext cx="3689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𝐻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50" y="1257125"/>
                <a:ext cx="368972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93230" y="2281956"/>
                <a:ext cx="4418646" cy="452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𝑖𝐸𝑡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ℏ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𝜔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30" y="2281956"/>
                <a:ext cx="4418646" cy="452111"/>
              </a:xfrm>
              <a:prstGeom prst="rect">
                <a:avLst/>
              </a:prstGeom>
              <a:blipFill>
                <a:blip r:embed="rId7"/>
                <a:stretch>
                  <a:fillRect t="-85333" b="-1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2540" y="155793"/>
                <a:ext cx="92969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Consider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allow multiple </a:t>
                </a:r>
                <a:r>
                  <a:rPr lang="en-US" dirty="0" smtClean="0"/>
                  <a:t>absorptions/emissions  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structure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𝜔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40" y="155793"/>
                <a:ext cx="9296936" cy="369332"/>
              </a:xfrm>
              <a:prstGeom prst="rect">
                <a:avLst/>
              </a:prstGeom>
              <a:blipFill>
                <a:blip r:embed="rId8"/>
                <a:stretch>
                  <a:fillRect l="-590" t="-1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55565" y="3148000"/>
                <a:ext cx="3745513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65" y="3148000"/>
                <a:ext cx="3745513" cy="9840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4553" y="4834519"/>
                <a:ext cx="5032853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Recursion relation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553" y="4834519"/>
                <a:ext cx="5032853" cy="506870"/>
              </a:xfrm>
              <a:prstGeom prst="rect">
                <a:avLst/>
              </a:prstGeom>
              <a:blipFill>
                <a:blip r:embed="rId10"/>
                <a:stretch>
                  <a:fillRect l="-1091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0174" y="4309600"/>
                <a:ext cx="2231124" cy="499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TDSE :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ℏ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𝜕𝜓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74" y="4309600"/>
                <a:ext cx="2231124" cy="499560"/>
              </a:xfrm>
              <a:prstGeom prst="rect">
                <a:avLst/>
              </a:prstGeom>
              <a:blipFill>
                <a:blip r:embed="rId11"/>
                <a:stretch>
                  <a:fillRect l="-2186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64553" y="5384613"/>
                <a:ext cx="4008983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Bessel function (1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Kind):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553" y="5384613"/>
                <a:ext cx="4008983" cy="506870"/>
              </a:xfrm>
              <a:prstGeom prst="rect">
                <a:avLst/>
              </a:prstGeom>
              <a:blipFill>
                <a:blip r:embed="rId12"/>
                <a:stretch>
                  <a:fillRect l="-1370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15663" y="6069758"/>
                <a:ext cx="2696829" cy="38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 ~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63" y="6069758"/>
                <a:ext cx="2696829" cy="385939"/>
              </a:xfrm>
              <a:prstGeom prst="rect">
                <a:avLst/>
              </a:prstGeom>
              <a:blipFill>
                <a:blip r:embed="rId13"/>
                <a:stretch>
                  <a:fillRect l="-2036" t="-4762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73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" grpId="0"/>
      <p:bldP spid="17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903</Words>
  <Application>Microsoft Office PowerPoint</Application>
  <PresentationFormat>Widescreen</PresentationFormat>
  <Paragraphs>269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Harlingen, Dale J</dc:creator>
  <cp:lastModifiedBy>Van Harlingen, Dale J</cp:lastModifiedBy>
  <cp:revision>57</cp:revision>
  <dcterms:created xsi:type="dcterms:W3CDTF">2019-08-28T19:25:40Z</dcterms:created>
  <dcterms:modified xsi:type="dcterms:W3CDTF">2019-10-22T16:11:26Z</dcterms:modified>
</cp:coreProperties>
</file>